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2"/>
  </p:notesMasterIdLst>
  <p:handoutMasterIdLst>
    <p:handoutMasterId r:id="rId33"/>
  </p:handoutMasterIdLst>
  <p:sldIdLst>
    <p:sldId id="491" r:id="rId2"/>
    <p:sldId id="725" r:id="rId3"/>
    <p:sldId id="649" r:id="rId4"/>
    <p:sldId id="684" r:id="rId5"/>
    <p:sldId id="700" r:id="rId6"/>
    <p:sldId id="691" r:id="rId7"/>
    <p:sldId id="688" r:id="rId8"/>
    <p:sldId id="351" r:id="rId9"/>
    <p:sldId id="701" r:id="rId10"/>
    <p:sldId id="706" r:id="rId11"/>
    <p:sldId id="716" r:id="rId12"/>
    <p:sldId id="720" r:id="rId13"/>
    <p:sldId id="664" r:id="rId14"/>
    <p:sldId id="696" r:id="rId15"/>
    <p:sldId id="695" r:id="rId16"/>
    <p:sldId id="718" r:id="rId17"/>
    <p:sldId id="634" r:id="rId18"/>
    <p:sldId id="708" r:id="rId19"/>
    <p:sldId id="702" r:id="rId20"/>
    <p:sldId id="704" r:id="rId21"/>
    <p:sldId id="705" r:id="rId22"/>
    <p:sldId id="723" r:id="rId23"/>
    <p:sldId id="707" r:id="rId24"/>
    <p:sldId id="719" r:id="rId25"/>
    <p:sldId id="721" r:id="rId26"/>
    <p:sldId id="665" r:id="rId27"/>
    <p:sldId id="726" r:id="rId28"/>
    <p:sldId id="722" r:id="rId29"/>
    <p:sldId id="697" r:id="rId30"/>
    <p:sldId id="67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9E08A"/>
    <a:srgbClr val="26E854"/>
    <a:srgbClr val="00FDFF"/>
    <a:srgbClr val="0096FF"/>
    <a:srgbClr val="051839"/>
    <a:srgbClr val="29D5E6"/>
    <a:srgbClr val="071829"/>
    <a:srgbClr val="178AB7"/>
    <a:srgbClr val="0E2F51"/>
    <a:srgbClr val="488D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75" autoAdjust="0"/>
    <p:restoredTop sz="95918" autoAdjust="0"/>
  </p:normalViewPr>
  <p:slideViewPr>
    <p:cSldViewPr>
      <p:cViewPr varScale="1">
        <p:scale>
          <a:sx n="123" d="100"/>
          <a:sy n="123" d="100"/>
        </p:scale>
        <p:origin x="1056" y="17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60" d="100"/>
          <a:sy n="60" d="100"/>
        </p:scale>
        <p:origin x="3051" y="5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742C7E-5713-4DCD-8C3A-A23CD59BF89B}" type="datetimeFigureOut">
              <a:rPr lang="zh-CN" altLang="en-US" smtClean="0"/>
              <a:t>2020/11/23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US" altLang="zh-CN" dirty="0"/>
              <a:t>#</a:t>
            </a:r>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F0283A7-401D-43C5-A833-38C9A6B2CBFC}" type="slidenum">
              <a:rPr lang="zh-CN" altLang="en-US" smtClean="0"/>
              <a:t>‹#›</a:t>
            </a:fld>
            <a:endParaRPr lang="zh-CN" altLang="en-US"/>
          </a:p>
        </p:txBody>
      </p:sp>
    </p:spTree>
    <p:extLst>
      <p:ext uri="{BB962C8B-B14F-4D97-AF65-F5344CB8AC3E}">
        <p14:creationId xmlns:p14="http://schemas.microsoft.com/office/powerpoint/2010/main" val="1564704799"/>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7E2ED5E-77CB-B24B-A291-0434E8305E61}" type="datetimeFigureOut">
              <a:rPr kumimoji="1" lang="zh-CN" altLang="en-US" smtClean="0"/>
              <a:t>2020/11/23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kumimoji="1" lang="en-US" altLang="zh-CN" dirty="0"/>
              <a:t>#</a:t>
            </a:r>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870A8-2EA9-0C43-84EB-B1BA0A64EA56}" type="slidenum">
              <a:rPr kumimoji="1" lang="zh-CN" altLang="en-US" smtClean="0"/>
              <a:t>‹#›</a:t>
            </a:fld>
            <a:endParaRPr kumimoji="1" lang="zh-CN" altLang="en-US"/>
          </a:p>
        </p:txBody>
      </p:sp>
    </p:spTree>
    <p:extLst>
      <p:ext uri="{BB962C8B-B14F-4D97-AF65-F5344CB8AC3E}">
        <p14:creationId xmlns:p14="http://schemas.microsoft.com/office/powerpoint/2010/main" val="192584413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loud.tencent.com/developer/news/325191"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www.cnblogs.com/Adon/archive/2008/04/01/1132470.html"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datanami.com/2020/02/13/ml-and-bi-are-coming-together-gartner-say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www.woshipm.com/it/3936806.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woshipm.com/it/3936806.html"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a:p>
        </p:txBody>
      </p:sp>
    </p:spTree>
    <p:extLst>
      <p:ext uri="{BB962C8B-B14F-4D97-AF65-F5344CB8AC3E}">
        <p14:creationId xmlns:p14="http://schemas.microsoft.com/office/powerpoint/2010/main" val="8324622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solidFill>
                  <a:schemeClr val="bg1"/>
                </a:solidFill>
              </a:rPr>
              <a:t>https://</a:t>
            </a:r>
            <a:r>
              <a:rPr lang="en" altLang="zh-CN" sz="900" dirty="0" err="1">
                <a:solidFill>
                  <a:schemeClr val="bg1"/>
                </a:solidFill>
              </a:rPr>
              <a:t>www.jianshu.com</a:t>
            </a:r>
            <a:r>
              <a:rPr lang="en" altLang="zh-CN" sz="900" dirty="0">
                <a:solidFill>
                  <a:schemeClr val="bg1"/>
                </a:solidFill>
              </a:rPr>
              <a:t>/p/654f032fbfad</a:t>
            </a:r>
          </a:p>
          <a:p>
            <a:r>
              <a:rPr lang="en" altLang="zh-CN" sz="1200" b="0" i="0" u="none" strike="noStrike" kern="1200" dirty="0">
                <a:solidFill>
                  <a:schemeClr val="tx1"/>
                </a:solidFill>
                <a:effectLst/>
                <a:latin typeface="+mn-lt"/>
                <a:ea typeface="+mn-ea"/>
                <a:cs typeface="+mn-cs"/>
              </a:rPr>
              <a:t>ETL,</a:t>
            </a:r>
            <a:r>
              <a:rPr lang="zh-CN" altLang="en-US" sz="1200" b="0" i="0" u="none" strike="noStrike" kern="1200" dirty="0">
                <a:solidFill>
                  <a:schemeClr val="tx1"/>
                </a:solidFill>
                <a:effectLst/>
                <a:latin typeface="+mn-lt"/>
                <a:ea typeface="+mn-ea"/>
                <a:cs typeface="+mn-cs"/>
              </a:rPr>
              <a:t>是英文 </a:t>
            </a:r>
            <a:r>
              <a:rPr lang="en" altLang="zh-CN" sz="1200" b="0" i="0" u="none" strike="noStrike" kern="1200" dirty="0">
                <a:solidFill>
                  <a:schemeClr val="tx1"/>
                </a:solidFill>
                <a:effectLst/>
                <a:latin typeface="+mn-lt"/>
                <a:ea typeface="+mn-ea"/>
                <a:cs typeface="+mn-cs"/>
              </a:rPr>
              <a:t>Extract-Transform-Load </a:t>
            </a:r>
            <a:r>
              <a:rPr lang="zh-CN" altLang="en-US" sz="1200" b="0" i="0" u="none" strike="noStrike" kern="1200" dirty="0">
                <a:solidFill>
                  <a:schemeClr val="tx1"/>
                </a:solidFill>
                <a:effectLst/>
                <a:latin typeface="+mn-lt"/>
                <a:ea typeface="+mn-ea"/>
                <a:cs typeface="+mn-cs"/>
              </a:rPr>
              <a:t>的缩写</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用来描述将数据从来源端经过抽取</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extract)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转换</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transform)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加载</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load) </a:t>
            </a:r>
            <a:r>
              <a:rPr lang="zh-CN" altLang="en-US" sz="1200" b="0" i="0" u="none" strike="noStrike" kern="1200" dirty="0">
                <a:solidFill>
                  <a:schemeClr val="tx1"/>
                </a:solidFill>
                <a:effectLst/>
                <a:latin typeface="+mn-lt"/>
                <a:ea typeface="+mn-ea"/>
                <a:cs typeface="+mn-cs"/>
              </a:rPr>
              <a:t>至目的端的过程。数据集市</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Data Mart)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也叫数据市场，数据集市就是满足特定的部门或者用户的需求，按照多维的方式进行存储，包括定义维度、需要计算的指标、维度的层次等，生成面向决策分析需求的数据立方体。元数据（</a:t>
            </a:r>
            <a:r>
              <a:rPr lang="en" altLang="zh-CN" sz="1200" b="0" i="0" u="none" strike="noStrike" kern="1200" dirty="0">
                <a:solidFill>
                  <a:schemeClr val="tx1"/>
                </a:solidFill>
                <a:effectLst/>
                <a:latin typeface="+mn-lt"/>
                <a:ea typeface="+mn-ea"/>
                <a:cs typeface="+mn-cs"/>
              </a:rPr>
              <a:t>Metadata</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又称中介数据、中继数据，为描述数据的数据（</a:t>
            </a:r>
            <a:r>
              <a:rPr lang="en" altLang="zh-CN" sz="1200" b="0" i="0" u="none" strike="noStrike" kern="1200" dirty="0">
                <a:solidFill>
                  <a:schemeClr val="tx1"/>
                </a:solidFill>
                <a:effectLst/>
                <a:latin typeface="+mn-lt"/>
                <a:ea typeface="+mn-ea"/>
                <a:cs typeface="+mn-cs"/>
              </a:rPr>
              <a:t>data about data</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主要是描述数据属性（</a:t>
            </a:r>
            <a:r>
              <a:rPr lang="en" altLang="zh-CN" sz="1200" b="0" i="0" u="none" strike="noStrike" kern="1200" dirty="0">
                <a:solidFill>
                  <a:schemeClr val="tx1"/>
                </a:solidFill>
                <a:effectLst/>
                <a:latin typeface="+mn-lt"/>
                <a:ea typeface="+mn-ea"/>
                <a:cs typeface="+mn-cs"/>
              </a:rPr>
              <a:t>property</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的信息，用来支持如指示存储位置、历史数据、资源查找、文件记录等功能。</a:t>
            </a:r>
            <a:endParaRPr lang="zh-CN" altLang="en-US" sz="900" dirty="0"/>
          </a:p>
        </p:txBody>
      </p:sp>
    </p:spTree>
    <p:extLst>
      <p:ext uri="{BB962C8B-B14F-4D97-AF65-F5344CB8AC3E}">
        <p14:creationId xmlns:p14="http://schemas.microsoft.com/office/powerpoint/2010/main" val="382439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dirty="0"/>
          </a:p>
        </p:txBody>
      </p:sp>
    </p:spTree>
    <p:extLst>
      <p:ext uri="{BB962C8B-B14F-4D97-AF65-F5344CB8AC3E}">
        <p14:creationId xmlns:p14="http://schemas.microsoft.com/office/powerpoint/2010/main" val="29795970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9237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dirty="0">
                <a:solidFill>
                  <a:schemeClr val="bg1"/>
                </a:solidFill>
              </a:rPr>
              <a:t>https://</a:t>
            </a:r>
            <a:r>
              <a:rPr lang="en" altLang="zh-CN" dirty="0" err="1">
                <a:solidFill>
                  <a:schemeClr val="bg1"/>
                </a:solidFill>
              </a:rPr>
              <a:t>www.zhihu.com</a:t>
            </a:r>
            <a:r>
              <a:rPr lang="en" altLang="zh-CN" dirty="0">
                <a:solidFill>
                  <a:schemeClr val="bg1"/>
                </a:solidFill>
              </a:rPr>
              <a:t>/question/51401918/answer/875550518</a:t>
            </a:r>
            <a:br>
              <a:rPr lang="en" altLang="zh-CN" dirty="0">
                <a:solidFill>
                  <a:schemeClr val="bg1"/>
                </a:solidFill>
              </a:rPr>
            </a:br>
            <a:endParaRPr lang="zh-CN" altLang="en-US" dirty="0"/>
          </a:p>
          <a:p>
            <a:endParaRPr lang="zh-CN" altLang="en-US" dirty="0"/>
          </a:p>
        </p:txBody>
      </p:sp>
    </p:spTree>
    <p:extLst>
      <p:ext uri="{BB962C8B-B14F-4D97-AF65-F5344CB8AC3E}">
        <p14:creationId xmlns:p14="http://schemas.microsoft.com/office/powerpoint/2010/main" val="2972846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501854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hlinkClick r:id="rId3"/>
              </a:rPr>
              <a:t>https://cloud.tencent.com/developer/news/325191</a:t>
            </a:r>
            <a:r>
              <a:rPr lang="zh-CN" altLang="en-US" sz="900" dirty="0"/>
              <a:t>  </a:t>
            </a:r>
            <a:r>
              <a:rPr lang="zh-CN" altLang="en-US" sz="1200" b="0" i="0" u="none" strike="noStrike" kern="1200" dirty="0">
                <a:solidFill>
                  <a:schemeClr val="tx1"/>
                </a:solidFill>
                <a:effectLst/>
                <a:latin typeface="+mn-lt"/>
                <a:ea typeface="+mn-ea"/>
                <a:cs typeface="+mn-cs"/>
              </a:rPr>
              <a:t>为某个程序创建的特定的数据库一般称为事务型数据库</a:t>
            </a:r>
            <a:endParaRPr lang="en" altLang="zh-CN" sz="9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u="none" strike="noStrike" kern="1200" dirty="0">
                <a:solidFill>
                  <a:schemeClr val="tx1"/>
                </a:solidFill>
                <a:effectLst/>
                <a:latin typeface="+mn-lt"/>
                <a:ea typeface="+mn-ea"/>
                <a:cs typeface="+mn-cs"/>
                <a:hlinkClick r:id="rId4"/>
              </a:rPr>
              <a:t>数据仓库与事务型数据库的区别</a:t>
            </a:r>
            <a:r>
              <a:rPr lang="zh-CN" altLang="en-US" sz="1200" b="1" i="0" u="none" strike="noStrike" kern="1200" dirty="0">
                <a:solidFill>
                  <a:schemeClr val="tx1"/>
                </a:solidFill>
                <a:effectLst/>
                <a:latin typeface="+mn-lt"/>
                <a:ea typeface="+mn-ea"/>
                <a:cs typeface="+mn-cs"/>
              </a:rPr>
              <a:t>：</a:t>
            </a:r>
            <a:r>
              <a:rPr lang="en" altLang="zh-CN" sz="1200" b="1" i="0" u="none" strike="noStrike" kern="1200" dirty="0">
                <a:solidFill>
                  <a:schemeClr val="tx1"/>
                </a:solidFill>
                <a:effectLst/>
                <a:latin typeface="+mn-lt"/>
                <a:ea typeface="+mn-ea"/>
                <a:cs typeface="+mn-cs"/>
              </a:rPr>
              <a:t>https://</a:t>
            </a:r>
            <a:r>
              <a:rPr lang="en" altLang="zh-CN" sz="1200" b="1" i="0" u="none" strike="noStrike" kern="1200" dirty="0" err="1">
                <a:solidFill>
                  <a:schemeClr val="tx1"/>
                </a:solidFill>
                <a:effectLst/>
                <a:latin typeface="+mn-lt"/>
                <a:ea typeface="+mn-ea"/>
                <a:cs typeface="+mn-cs"/>
              </a:rPr>
              <a:t>www.cnblogs.com</a:t>
            </a:r>
            <a:r>
              <a:rPr lang="en" altLang="zh-CN" sz="1200" b="1" i="0" u="none" strike="noStrike" kern="1200" dirty="0">
                <a:solidFill>
                  <a:schemeClr val="tx1"/>
                </a:solidFill>
                <a:effectLst/>
                <a:latin typeface="+mn-lt"/>
                <a:ea typeface="+mn-ea"/>
                <a:cs typeface="+mn-cs"/>
              </a:rPr>
              <a:t>/</a:t>
            </a:r>
            <a:r>
              <a:rPr lang="en" altLang="zh-CN" sz="1200" b="1" i="0" u="none" strike="noStrike" kern="1200" dirty="0" err="1">
                <a:solidFill>
                  <a:schemeClr val="tx1"/>
                </a:solidFill>
                <a:effectLst/>
                <a:latin typeface="+mn-lt"/>
                <a:ea typeface="+mn-ea"/>
                <a:cs typeface="+mn-cs"/>
              </a:rPr>
              <a:t>Adon</a:t>
            </a:r>
            <a:r>
              <a:rPr lang="en" altLang="zh-CN" sz="1200" b="1" i="0" u="none" strike="noStrike" kern="1200" dirty="0">
                <a:solidFill>
                  <a:schemeClr val="tx1"/>
                </a:solidFill>
                <a:effectLst/>
                <a:latin typeface="+mn-lt"/>
                <a:ea typeface="+mn-ea"/>
                <a:cs typeface="+mn-cs"/>
              </a:rPr>
              <a:t>/archive/2008/04/01/1132470.html</a:t>
            </a:r>
            <a:r>
              <a:rPr lang="zh-CN" altLang="en-US" sz="1200" b="1" i="0" u="none" strike="noStrike" kern="1200" dirty="0">
                <a:solidFill>
                  <a:schemeClr val="tx1"/>
                </a:solidFill>
                <a:effectLst/>
                <a:latin typeface="+mn-lt"/>
                <a:ea typeface="+mn-ea"/>
                <a:cs typeface="+mn-cs"/>
              </a:rPr>
              <a:t> </a:t>
            </a:r>
            <a:endParaRPr lang="en" altLang="zh-CN" sz="900" dirty="0"/>
          </a:p>
          <a:p>
            <a:r>
              <a:rPr lang="en" altLang="zh-CN" sz="1200" b="0" i="0" u="none" strike="noStrike" kern="1200" dirty="0">
                <a:solidFill>
                  <a:schemeClr val="tx1"/>
                </a:solidFill>
                <a:effectLst/>
                <a:latin typeface="+mn-lt"/>
                <a:ea typeface="+mn-ea"/>
                <a:cs typeface="+mn-cs"/>
              </a:rPr>
              <a:t>MIS</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管理信息系统</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Management Information System</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系统，主要指的是进行日常事务操作的系统。这种系统主要用于管理需要的记录，并对记录数据进行相关处理，将处理的信息及时反映给管理者的一套网络管理系统。</a:t>
            </a:r>
            <a:endParaRPr lang="zh-CN" altLang="en-US" sz="900" dirty="0"/>
          </a:p>
        </p:txBody>
      </p:sp>
    </p:spTree>
    <p:extLst>
      <p:ext uri="{BB962C8B-B14F-4D97-AF65-F5344CB8AC3E}">
        <p14:creationId xmlns:p14="http://schemas.microsoft.com/office/powerpoint/2010/main" val="1802944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000"/>
          </a:p>
        </p:txBody>
      </p:sp>
    </p:spTree>
    <p:extLst>
      <p:ext uri="{BB962C8B-B14F-4D97-AF65-F5344CB8AC3E}">
        <p14:creationId xmlns:p14="http://schemas.microsoft.com/office/powerpoint/2010/main" val="9049445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434246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solidFill>
                  <a:schemeClr val="bg1"/>
                </a:solidFill>
              </a:rPr>
              <a:t>https://</a:t>
            </a:r>
            <a:r>
              <a:rPr lang="en" altLang="zh-CN" sz="900" dirty="0" err="1">
                <a:solidFill>
                  <a:schemeClr val="bg1"/>
                </a:solidFill>
              </a:rPr>
              <a:t>www.zhihu.com</a:t>
            </a:r>
            <a:r>
              <a:rPr lang="en" altLang="zh-CN" sz="900" dirty="0">
                <a:solidFill>
                  <a:schemeClr val="bg1"/>
                </a:solidFill>
              </a:rPr>
              <a:t>/question/31245040/answer/246728993</a:t>
            </a:r>
          </a:p>
          <a:p>
            <a:r>
              <a:rPr lang="en" altLang="zh-CN" sz="900" dirty="0">
                <a:hlinkClick r:id="rId3"/>
              </a:rPr>
              <a:t>https://www.datanami.com/2020/02/13/ml-and-bi-are-coming-together-gartner-says/</a:t>
            </a:r>
            <a:endParaRPr lang="zh-CN" altLang="en-US" sz="900" dirty="0"/>
          </a:p>
        </p:txBody>
      </p:sp>
    </p:spTree>
    <p:extLst>
      <p:ext uri="{BB962C8B-B14F-4D97-AF65-F5344CB8AC3E}">
        <p14:creationId xmlns:p14="http://schemas.microsoft.com/office/powerpoint/2010/main" val="11100365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链接：</a:t>
            </a:r>
            <a:r>
              <a:rPr lang="en" altLang="zh-CN" sz="1200" dirty="0"/>
              <a:t>https://</a:t>
            </a:r>
            <a:r>
              <a:rPr lang="en" altLang="zh-CN" sz="1200" dirty="0" err="1"/>
              <a:t>www.zhihu.com</a:t>
            </a:r>
            <a:r>
              <a:rPr lang="en" altLang="zh-CN" sz="1200" dirty="0"/>
              <a:t>/question/51401918/answer/678950737</a:t>
            </a:r>
            <a:br>
              <a:rPr lang="zh-CN" altLang="en-US" sz="1200" dirty="0"/>
            </a:br>
            <a:endParaRPr lang="zh-CN" altLang="en-US" dirty="0"/>
          </a:p>
        </p:txBody>
      </p:sp>
    </p:spTree>
    <p:extLst>
      <p:ext uri="{BB962C8B-B14F-4D97-AF65-F5344CB8AC3E}">
        <p14:creationId xmlns:p14="http://schemas.microsoft.com/office/powerpoint/2010/main" val="16382643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Tree>
    <p:extLst>
      <p:ext uri="{BB962C8B-B14F-4D97-AF65-F5344CB8AC3E}">
        <p14:creationId xmlns:p14="http://schemas.microsoft.com/office/powerpoint/2010/main" val="37739078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rPr>
              <a:t>https://</a:t>
            </a:r>
            <a:r>
              <a:rPr lang="en" altLang="zh-CN" sz="1200" dirty="0" err="1">
                <a:solidFill>
                  <a:schemeClr val="bg1"/>
                </a:solidFill>
              </a:rPr>
              <a:t>www.zhihu.com</a:t>
            </a:r>
            <a:r>
              <a:rPr lang="en" altLang="zh-CN" sz="1200" dirty="0">
                <a:solidFill>
                  <a:schemeClr val="bg1"/>
                </a:solidFill>
              </a:rPr>
              <a:t>/question/31245040/answer/133688012</a:t>
            </a:r>
            <a:endParaRPr lang="zh-CN" altLang="en-US" dirty="0"/>
          </a:p>
        </p:txBody>
      </p:sp>
    </p:spTree>
    <p:extLst>
      <p:ext uri="{BB962C8B-B14F-4D97-AF65-F5344CB8AC3E}">
        <p14:creationId xmlns:p14="http://schemas.microsoft.com/office/powerpoint/2010/main" val="541533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rPr>
              <a:t>https://</a:t>
            </a:r>
            <a:r>
              <a:rPr lang="en" altLang="zh-CN" sz="1200" dirty="0" err="1">
                <a:solidFill>
                  <a:schemeClr val="bg1"/>
                </a:solidFill>
              </a:rPr>
              <a:t>www.zhihu.com</a:t>
            </a:r>
            <a:r>
              <a:rPr lang="en" altLang="zh-CN" sz="1200" dirty="0">
                <a:solidFill>
                  <a:schemeClr val="bg1"/>
                </a:solidFill>
              </a:rPr>
              <a:t>/question/31245040/answer/133688012</a:t>
            </a:r>
            <a:endParaRPr lang="zh-CN" altLang="en-US" dirty="0"/>
          </a:p>
        </p:txBody>
      </p:sp>
    </p:spTree>
    <p:extLst>
      <p:ext uri="{BB962C8B-B14F-4D97-AF65-F5344CB8AC3E}">
        <p14:creationId xmlns:p14="http://schemas.microsoft.com/office/powerpoint/2010/main" val="195424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solidFill>
                  <a:schemeClr val="bg1"/>
                </a:solidFill>
              </a:rPr>
              <a:t>https://</a:t>
            </a:r>
            <a:r>
              <a:rPr lang="en" altLang="zh-CN" sz="900" dirty="0" err="1">
                <a:solidFill>
                  <a:schemeClr val="bg1"/>
                </a:solidFill>
              </a:rPr>
              <a:t>www.zhihu.com</a:t>
            </a:r>
            <a:r>
              <a:rPr lang="en" altLang="zh-CN" sz="900" dirty="0">
                <a:solidFill>
                  <a:schemeClr val="bg1"/>
                </a:solidFill>
              </a:rPr>
              <a:t>/question/31245040/answer/1117990012</a:t>
            </a:r>
            <a:endParaRPr lang="zh-CN" altLang="en-US" sz="900" dirty="0"/>
          </a:p>
        </p:txBody>
      </p:sp>
    </p:spTree>
    <p:extLst>
      <p:ext uri="{BB962C8B-B14F-4D97-AF65-F5344CB8AC3E}">
        <p14:creationId xmlns:p14="http://schemas.microsoft.com/office/powerpoint/2010/main" val="11959241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bg1"/>
                </a:solidFill>
              </a:rPr>
              <a:t>https://</a:t>
            </a:r>
            <a:r>
              <a:rPr lang="en" altLang="zh-CN" sz="1200" dirty="0" err="1">
                <a:solidFill>
                  <a:schemeClr val="bg1"/>
                </a:solidFill>
              </a:rPr>
              <a:t>www.zhihu.com</a:t>
            </a:r>
            <a:r>
              <a:rPr lang="en" altLang="zh-CN" sz="1200" dirty="0">
                <a:solidFill>
                  <a:schemeClr val="bg1"/>
                </a:solidFill>
              </a:rPr>
              <a:t>/question/31245040/answer/133688012</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管理驾驶舱是指企业做决策时，所需要的数据以及预警的措施，就像汽车</a:t>
            </a:r>
            <a:r>
              <a:rPr lang="en-US" altLang="zh-C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飞机的仪表盘，随时显示我们关键业务的数据指标以及执行情况；</a:t>
            </a:r>
            <a:endParaRPr lang="zh-CN" altLang="en-US" dirty="0"/>
          </a:p>
        </p:txBody>
      </p:sp>
    </p:spTree>
    <p:extLst>
      <p:ext uri="{BB962C8B-B14F-4D97-AF65-F5344CB8AC3E}">
        <p14:creationId xmlns:p14="http://schemas.microsoft.com/office/powerpoint/2010/main" val="1416320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573321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hlinkClick r:id="rId3"/>
              </a:rPr>
              <a:t>http://www.woshipm.com/it/3936806.html</a:t>
            </a:r>
            <a:endParaRPr lang="zh-CN" altLang="en-US" sz="900" dirty="0"/>
          </a:p>
        </p:txBody>
      </p:sp>
    </p:spTree>
    <p:extLst>
      <p:ext uri="{BB962C8B-B14F-4D97-AF65-F5344CB8AC3E}">
        <p14:creationId xmlns:p14="http://schemas.microsoft.com/office/powerpoint/2010/main" val="322539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hlinkClick r:id="rId3"/>
              </a:rPr>
              <a:t>http://www.woshipm.com/it/3936806.html</a:t>
            </a:r>
            <a:endParaRPr lang="zh-CN" altLang="en-US" sz="900" dirty="0"/>
          </a:p>
        </p:txBody>
      </p:sp>
    </p:spTree>
    <p:extLst>
      <p:ext uri="{BB962C8B-B14F-4D97-AF65-F5344CB8AC3E}">
        <p14:creationId xmlns:p14="http://schemas.microsoft.com/office/powerpoint/2010/main" val="4161649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900" b="1" i="1" kern="1200" dirty="0">
                <a:solidFill>
                  <a:schemeClr val="tx1"/>
                </a:solidFill>
                <a:effectLst/>
                <a:latin typeface="+mn-lt"/>
                <a:ea typeface="+mn-ea"/>
                <a:cs typeface="+mn-cs"/>
              </a:rPr>
              <a:t>自动洞察 </a:t>
            </a:r>
            <a:r>
              <a:rPr lang="en" altLang="zh-CN" sz="900" b="1" i="1" kern="1200" dirty="0">
                <a:solidFill>
                  <a:schemeClr val="tx1"/>
                </a:solidFill>
                <a:effectLst/>
                <a:latin typeface="+mn-lt"/>
                <a:ea typeface="+mn-ea"/>
                <a:cs typeface="+mn-cs"/>
              </a:rPr>
              <a:t>Automated insights</a:t>
            </a:r>
            <a:r>
              <a:rPr lang="en" altLang="zh-CN" sz="900" b="0" i="0" kern="1200" dirty="0">
                <a:solidFill>
                  <a:schemeClr val="tx1"/>
                </a:solidFill>
                <a:effectLst/>
                <a:latin typeface="+mn-lt"/>
                <a:ea typeface="+mn-ea"/>
                <a:cs typeface="+mn-cs"/>
              </a:rPr>
              <a:t>- </a:t>
            </a:r>
            <a:r>
              <a:rPr lang="zh-CN" altLang="en-US" sz="900" b="0" i="0" kern="1200" dirty="0">
                <a:solidFill>
                  <a:schemeClr val="tx1"/>
                </a:solidFill>
                <a:effectLst/>
                <a:latin typeface="+mn-lt"/>
                <a:ea typeface="+mn-ea"/>
                <a:cs typeface="+mn-cs"/>
              </a:rPr>
              <a:t>增强分析中最核心的能力，利用机器学习自动为用户生成可以洞察到业务细节、深度探索的能力。</a:t>
            </a:r>
            <a:r>
              <a:rPr lang="zh-CN" altLang="en-US" sz="900" b="1" i="1" kern="1200" dirty="0">
                <a:solidFill>
                  <a:schemeClr val="tx1"/>
                </a:solidFill>
                <a:effectLst/>
                <a:latin typeface="+mn-lt"/>
                <a:ea typeface="+mn-ea"/>
                <a:cs typeface="+mn-cs"/>
              </a:rPr>
              <a:t>高级分析 </a:t>
            </a:r>
            <a:r>
              <a:rPr lang="en" altLang="zh-CN" sz="900" b="1" i="1" kern="1200" dirty="0">
                <a:solidFill>
                  <a:schemeClr val="tx1"/>
                </a:solidFill>
                <a:effectLst/>
                <a:latin typeface="+mn-lt"/>
                <a:ea typeface="+mn-ea"/>
                <a:cs typeface="+mn-cs"/>
              </a:rPr>
              <a:t>Advanced Analytics</a:t>
            </a:r>
            <a:r>
              <a:rPr lang="en" altLang="zh-CN" sz="900" b="0" i="0" kern="1200" dirty="0">
                <a:solidFill>
                  <a:schemeClr val="tx1"/>
                </a:solidFill>
                <a:effectLst/>
                <a:latin typeface="+mn-lt"/>
                <a:ea typeface="+mn-ea"/>
                <a:cs typeface="+mn-cs"/>
              </a:rPr>
              <a:t>- </a:t>
            </a:r>
            <a:r>
              <a:rPr lang="zh-CN" altLang="en-US" sz="900" b="0" i="0" kern="1200" dirty="0">
                <a:solidFill>
                  <a:schemeClr val="tx1"/>
                </a:solidFill>
                <a:effectLst/>
                <a:latin typeface="+mn-lt"/>
                <a:ea typeface="+mn-ea"/>
                <a:cs typeface="+mn-cs"/>
              </a:rPr>
              <a:t>用户易于访问，内置在 </a:t>
            </a:r>
            <a:r>
              <a:rPr lang="en" altLang="zh-CN" sz="900" b="0" i="0" kern="1200" dirty="0">
                <a:solidFill>
                  <a:schemeClr val="tx1"/>
                </a:solidFill>
                <a:effectLst/>
                <a:latin typeface="+mn-lt"/>
                <a:ea typeface="+mn-ea"/>
                <a:cs typeface="+mn-cs"/>
              </a:rPr>
              <a:t>ABI </a:t>
            </a:r>
            <a:r>
              <a:rPr lang="zh-CN" altLang="en-US" sz="900" b="0" i="0" kern="1200" dirty="0">
                <a:solidFill>
                  <a:schemeClr val="tx1"/>
                </a:solidFill>
                <a:effectLst/>
                <a:latin typeface="+mn-lt"/>
                <a:ea typeface="+mn-ea"/>
                <a:cs typeface="+mn-cs"/>
              </a:rPr>
              <a:t>平台中或者通过导入导出的方式将外部模型放进来分析。</a:t>
            </a:r>
          </a:p>
          <a:p>
            <a:r>
              <a:rPr lang="zh-CN" altLang="en-US" sz="900" b="1" i="1" kern="1200" dirty="0">
                <a:solidFill>
                  <a:schemeClr val="tx1"/>
                </a:solidFill>
                <a:effectLst/>
                <a:latin typeface="+mn-lt"/>
                <a:ea typeface="+mn-ea"/>
                <a:cs typeface="+mn-cs"/>
              </a:rPr>
              <a:t>自然语言查询 </a:t>
            </a:r>
            <a:r>
              <a:rPr lang="en" altLang="zh-CN" sz="900" b="1" i="1" kern="1200" dirty="0">
                <a:solidFill>
                  <a:schemeClr val="tx1"/>
                </a:solidFill>
                <a:effectLst/>
                <a:latin typeface="+mn-lt"/>
                <a:ea typeface="+mn-ea"/>
                <a:cs typeface="+mn-cs"/>
              </a:rPr>
              <a:t>Natural language query</a:t>
            </a:r>
            <a:r>
              <a:rPr lang="en" altLang="zh-CN" sz="900" b="0" i="0" kern="1200" dirty="0">
                <a:solidFill>
                  <a:schemeClr val="tx1"/>
                </a:solidFill>
                <a:effectLst/>
                <a:latin typeface="+mn-lt"/>
                <a:ea typeface="+mn-ea"/>
                <a:cs typeface="+mn-cs"/>
              </a:rPr>
              <a:t> - </a:t>
            </a:r>
            <a:r>
              <a:rPr lang="zh-CN" altLang="en-US" sz="900" b="0" i="0" kern="1200" dirty="0">
                <a:solidFill>
                  <a:schemeClr val="tx1"/>
                </a:solidFill>
                <a:effectLst/>
                <a:latin typeface="+mn-lt"/>
                <a:ea typeface="+mn-ea"/>
                <a:cs typeface="+mn-cs"/>
              </a:rPr>
              <a:t>用户直接在搜索框里输入或者通过对话的方式查询数据，早在国内的 </a:t>
            </a:r>
            <a:r>
              <a:rPr lang="en-US" altLang="zh-CN" sz="900" b="0" i="0" kern="1200" dirty="0">
                <a:solidFill>
                  <a:schemeClr val="tx1"/>
                </a:solidFill>
                <a:effectLst/>
                <a:latin typeface="+mn-lt"/>
                <a:ea typeface="+mn-ea"/>
                <a:cs typeface="+mn-cs"/>
              </a:rPr>
              <a:t>16-17 </a:t>
            </a:r>
            <a:r>
              <a:rPr lang="zh-CN" altLang="en-US" sz="900" b="0" i="0" kern="1200" dirty="0">
                <a:solidFill>
                  <a:schemeClr val="tx1"/>
                </a:solidFill>
                <a:effectLst/>
                <a:latin typeface="+mn-lt"/>
                <a:ea typeface="+mn-ea"/>
                <a:cs typeface="+mn-cs"/>
              </a:rPr>
              <a:t>年微软 </a:t>
            </a:r>
            <a:r>
              <a:rPr lang="en" altLang="zh-CN" sz="900" b="0" i="0" kern="1200" dirty="0">
                <a:solidFill>
                  <a:schemeClr val="tx1"/>
                </a:solidFill>
                <a:effectLst/>
                <a:latin typeface="+mn-lt"/>
                <a:ea typeface="+mn-ea"/>
                <a:cs typeface="+mn-cs"/>
              </a:rPr>
              <a:t>Ignite </a:t>
            </a:r>
            <a:r>
              <a:rPr lang="zh-CN" altLang="en-US" sz="900" b="0" i="0" kern="1200" dirty="0">
                <a:solidFill>
                  <a:schemeClr val="tx1"/>
                </a:solidFill>
                <a:effectLst/>
                <a:latin typeface="+mn-lt"/>
                <a:ea typeface="+mn-ea"/>
                <a:cs typeface="+mn-cs"/>
              </a:rPr>
              <a:t>大会上的 </a:t>
            </a:r>
            <a:r>
              <a:rPr lang="en" altLang="zh-CN" sz="900" b="0" i="0" kern="1200" dirty="0">
                <a:solidFill>
                  <a:schemeClr val="tx1"/>
                </a:solidFill>
                <a:effectLst/>
                <a:latin typeface="+mn-lt"/>
                <a:ea typeface="+mn-ea"/>
                <a:cs typeface="+mn-cs"/>
              </a:rPr>
              <a:t>BI </a:t>
            </a:r>
            <a:r>
              <a:rPr lang="zh-CN" altLang="en-US" sz="900" b="0" i="0" kern="1200" dirty="0">
                <a:solidFill>
                  <a:schemeClr val="tx1"/>
                </a:solidFill>
                <a:effectLst/>
                <a:latin typeface="+mn-lt"/>
                <a:ea typeface="+mn-ea"/>
                <a:cs typeface="+mn-cs"/>
              </a:rPr>
              <a:t>演示中也实现了这样的功能，目前已经有一些国内的 </a:t>
            </a:r>
            <a:r>
              <a:rPr lang="en" altLang="zh-CN" sz="900" b="0" i="0" kern="1200" dirty="0">
                <a:solidFill>
                  <a:schemeClr val="tx1"/>
                </a:solidFill>
                <a:effectLst/>
                <a:latin typeface="+mn-lt"/>
                <a:ea typeface="+mn-ea"/>
                <a:cs typeface="+mn-cs"/>
              </a:rPr>
              <a:t>BI </a:t>
            </a:r>
            <a:r>
              <a:rPr lang="zh-CN" altLang="en-US" sz="900" b="0" i="0" kern="1200" dirty="0">
                <a:solidFill>
                  <a:schemeClr val="tx1"/>
                </a:solidFill>
                <a:effectLst/>
                <a:latin typeface="+mn-lt"/>
                <a:ea typeface="+mn-ea"/>
                <a:cs typeface="+mn-cs"/>
              </a:rPr>
              <a:t>厂商基本上实现类似这样的效果</a:t>
            </a:r>
            <a:r>
              <a:rPr lang="en-US" altLang="zh-CN" sz="900" b="0" i="0" kern="1200" dirty="0">
                <a:solidFill>
                  <a:schemeClr val="tx1"/>
                </a:solidFill>
                <a:effectLst/>
                <a:latin typeface="+mn-lt"/>
                <a:ea typeface="+mn-ea"/>
                <a:cs typeface="+mn-cs"/>
              </a:rPr>
              <a:t>.</a:t>
            </a:r>
            <a:r>
              <a:rPr lang="zh-CN" altLang="en-US" sz="900" b="1" i="1" kern="1200" dirty="0">
                <a:solidFill>
                  <a:schemeClr val="tx1"/>
                </a:solidFill>
                <a:effectLst/>
                <a:latin typeface="+mn-lt"/>
                <a:ea typeface="+mn-ea"/>
                <a:cs typeface="+mn-cs"/>
              </a:rPr>
              <a:t>自然语言生成 </a:t>
            </a:r>
            <a:r>
              <a:rPr lang="en" altLang="zh-CN" sz="900" b="1" i="1" kern="1200" dirty="0">
                <a:solidFill>
                  <a:schemeClr val="tx1"/>
                </a:solidFill>
                <a:effectLst/>
                <a:latin typeface="+mn-lt"/>
                <a:ea typeface="+mn-ea"/>
                <a:cs typeface="+mn-cs"/>
              </a:rPr>
              <a:t>NLG</a:t>
            </a:r>
            <a:r>
              <a:rPr lang="en" altLang="zh-CN" sz="900" b="0" i="0" kern="1200" dirty="0">
                <a:solidFill>
                  <a:schemeClr val="tx1"/>
                </a:solidFill>
                <a:effectLst/>
                <a:latin typeface="+mn-lt"/>
                <a:ea typeface="+mn-ea"/>
                <a:cs typeface="+mn-cs"/>
              </a:rPr>
              <a:t> - NLG </a:t>
            </a:r>
            <a:r>
              <a:rPr lang="zh-CN" altLang="en-US" sz="900" b="0" i="0" kern="1200" dirty="0">
                <a:solidFill>
                  <a:schemeClr val="tx1"/>
                </a:solidFill>
                <a:effectLst/>
                <a:latin typeface="+mn-lt"/>
                <a:ea typeface="+mn-ea"/>
                <a:cs typeface="+mn-cs"/>
              </a:rPr>
              <a:t>是 </a:t>
            </a:r>
            <a:r>
              <a:rPr lang="en" altLang="zh-CN" sz="900" b="0" i="0" kern="1200" dirty="0">
                <a:solidFill>
                  <a:schemeClr val="tx1"/>
                </a:solidFill>
                <a:effectLst/>
                <a:latin typeface="+mn-lt"/>
                <a:ea typeface="+mn-ea"/>
                <a:cs typeface="+mn-cs"/>
              </a:rPr>
              <a:t>NLP </a:t>
            </a:r>
            <a:r>
              <a:rPr lang="zh-CN" altLang="en-US" sz="900" b="0" i="0" kern="1200" dirty="0">
                <a:solidFill>
                  <a:schemeClr val="tx1"/>
                </a:solidFill>
                <a:effectLst/>
                <a:latin typeface="+mn-lt"/>
                <a:ea typeface="+mn-ea"/>
                <a:cs typeface="+mn-cs"/>
              </a:rPr>
              <a:t>的重要组成部分，</a:t>
            </a:r>
            <a:r>
              <a:rPr lang="en" altLang="zh-CN" sz="900" b="0" i="0" kern="1200" dirty="0">
                <a:solidFill>
                  <a:schemeClr val="tx1"/>
                </a:solidFill>
                <a:effectLst/>
                <a:latin typeface="+mn-lt"/>
                <a:ea typeface="+mn-ea"/>
                <a:cs typeface="+mn-cs"/>
              </a:rPr>
              <a:t>NLU </a:t>
            </a:r>
            <a:r>
              <a:rPr lang="zh-CN" altLang="en-US" sz="900" b="0" i="0" kern="1200" dirty="0">
                <a:solidFill>
                  <a:schemeClr val="tx1"/>
                </a:solidFill>
                <a:effectLst/>
                <a:latin typeface="+mn-lt"/>
                <a:ea typeface="+mn-ea"/>
                <a:cs typeface="+mn-cs"/>
              </a:rPr>
              <a:t>负责理解内容，</a:t>
            </a:r>
            <a:r>
              <a:rPr lang="en" altLang="zh-CN" sz="900" b="0" i="0" kern="1200" dirty="0">
                <a:solidFill>
                  <a:schemeClr val="tx1"/>
                </a:solidFill>
                <a:effectLst/>
                <a:latin typeface="+mn-lt"/>
                <a:ea typeface="+mn-ea"/>
                <a:cs typeface="+mn-cs"/>
              </a:rPr>
              <a:t>NLG </a:t>
            </a:r>
            <a:r>
              <a:rPr lang="zh-CN" altLang="en-US" sz="900" b="0" i="0" kern="1200" dirty="0">
                <a:solidFill>
                  <a:schemeClr val="tx1"/>
                </a:solidFill>
                <a:effectLst/>
                <a:latin typeface="+mn-lt"/>
                <a:ea typeface="+mn-ea"/>
                <a:cs typeface="+mn-cs"/>
              </a:rPr>
              <a:t>负责生成内容。自动理解用户在分析过程中、与数据交互的过程中大概判断出用户所期望找到的关键点，或者理解用户的意图，将用户所关心的分析内容或者结果呈现出来。</a:t>
            </a:r>
          </a:p>
          <a:p>
            <a:endParaRPr lang="zh-CN" altLang="en-US" sz="900" dirty="0"/>
          </a:p>
        </p:txBody>
      </p:sp>
    </p:spTree>
    <p:extLst>
      <p:ext uri="{BB962C8B-B14F-4D97-AF65-F5344CB8AC3E}">
        <p14:creationId xmlns:p14="http://schemas.microsoft.com/office/powerpoint/2010/main" val="1110118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dirty="0"/>
              <a:t>https://</a:t>
            </a:r>
            <a:r>
              <a:rPr lang="en" altLang="zh-CN" dirty="0" err="1"/>
              <a:t>tech.hexun.com</a:t>
            </a:r>
            <a:r>
              <a:rPr lang="en" altLang="zh-CN" dirty="0"/>
              <a:t>/2019-12-11/199637811.html</a:t>
            </a:r>
            <a:endParaRPr lang="zh-CN" altLang="en-US" dirty="0"/>
          </a:p>
        </p:txBody>
      </p:sp>
    </p:spTree>
    <p:extLst>
      <p:ext uri="{BB962C8B-B14F-4D97-AF65-F5344CB8AC3E}">
        <p14:creationId xmlns:p14="http://schemas.microsoft.com/office/powerpoint/2010/main" val="2624411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246162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8999073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solidFill>
                  <a:schemeClr val="bg1"/>
                </a:solidFill>
              </a:rPr>
              <a:t>https://</a:t>
            </a:r>
            <a:r>
              <a:rPr lang="en" altLang="zh-CN" sz="900" dirty="0" err="1">
                <a:solidFill>
                  <a:schemeClr val="bg1"/>
                </a:solidFill>
              </a:rPr>
              <a:t>www.jianshu.com</a:t>
            </a:r>
            <a:r>
              <a:rPr lang="en" altLang="zh-CN" sz="900" dirty="0">
                <a:solidFill>
                  <a:schemeClr val="bg1"/>
                </a:solidFill>
              </a:rPr>
              <a:t>/p/654f032fbfad</a:t>
            </a:r>
          </a:p>
          <a:p>
            <a:r>
              <a:rPr lang="zh-CN" altLang="en-US" sz="1200" b="0" i="0" u="none" strike="noStrike" kern="1200" dirty="0">
                <a:solidFill>
                  <a:schemeClr val="tx1"/>
                </a:solidFill>
                <a:effectLst/>
                <a:latin typeface="+mn-lt"/>
                <a:ea typeface="+mn-ea"/>
                <a:cs typeface="+mn-cs"/>
              </a:rPr>
              <a:t>下探</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Drill down)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维度是有层次的，下探表示进入维度的下一层，将汇总数据拆分到下一层所在细节数据信息，如下图从第二季度下探到看</a:t>
            </a:r>
            <a:r>
              <a:rPr lang="en-US" altLang="zh-CN" sz="1200" b="0" i="0" u="none" strike="noStrike" kern="1200" dirty="0">
                <a:solidFill>
                  <a:schemeClr val="tx1"/>
                </a:solidFill>
                <a:effectLst/>
                <a:latin typeface="+mn-lt"/>
                <a:ea typeface="+mn-ea"/>
                <a:cs typeface="+mn-cs"/>
              </a:rPr>
              <a:t>4</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5</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6</a:t>
            </a:r>
            <a:r>
              <a:rPr lang="zh-CN" altLang="en-US" sz="1200" b="0" i="0" u="none" strike="noStrike" kern="1200" dirty="0">
                <a:solidFill>
                  <a:schemeClr val="tx1"/>
                </a:solidFill>
                <a:effectLst/>
                <a:latin typeface="+mn-lt"/>
                <a:ea typeface="+mn-ea"/>
                <a:cs typeface="+mn-cs"/>
              </a:rPr>
              <a:t>月的明细数据。</a:t>
            </a:r>
          </a:p>
          <a:p>
            <a:r>
              <a:rPr lang="zh-CN" altLang="en-US" sz="1200" b="0" i="0" u="none" strike="noStrike" kern="1200" dirty="0">
                <a:solidFill>
                  <a:schemeClr val="tx1"/>
                </a:solidFill>
                <a:effectLst/>
                <a:latin typeface="+mn-lt"/>
                <a:ea typeface="+mn-ea"/>
                <a:cs typeface="+mn-cs"/>
              </a:rPr>
              <a:t>上钻</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Drill up) </a:t>
            </a:r>
            <a:r>
              <a:rPr lang="zh-CN" altLang="e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下探的反向操作，回到更高汇聚层的汇总数据。</a:t>
            </a:r>
          </a:p>
          <a:p>
            <a:r>
              <a:rPr lang="zh-CN" altLang="en-US" sz="1200" b="0" i="0" u="none" strike="noStrike" kern="1200" dirty="0">
                <a:solidFill>
                  <a:schemeClr val="tx1"/>
                </a:solidFill>
                <a:effectLst/>
                <a:latin typeface="+mn-lt"/>
                <a:ea typeface="+mn-ea"/>
                <a:cs typeface="+mn-cs"/>
              </a:rPr>
              <a:t>切片</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Slice)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切片可以理解成把立体按某一个维度进行切分，就可以看两维数据，如图中按电子产品切分，看到的是时间和地理位置关系的二维数据。</a:t>
            </a:r>
          </a:p>
          <a:p>
            <a:r>
              <a:rPr lang="zh-CN" altLang="en-US" sz="1200" b="0" i="0" u="none" strike="noStrike" kern="1200" dirty="0">
                <a:solidFill>
                  <a:schemeClr val="tx1"/>
                </a:solidFill>
                <a:effectLst/>
                <a:latin typeface="+mn-lt"/>
                <a:ea typeface="+mn-ea"/>
                <a:cs typeface="+mn-cs"/>
              </a:rPr>
              <a:t>切块</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Dice)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相对于切片是按一个点切分，切块就是按一个范围</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区间</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来做切分。</a:t>
            </a:r>
          </a:p>
          <a:p>
            <a:r>
              <a:rPr lang="zh-CN" altLang="en-US" sz="1200" b="0" i="0" u="none" strike="noStrike" kern="1200" dirty="0">
                <a:solidFill>
                  <a:schemeClr val="tx1"/>
                </a:solidFill>
                <a:effectLst/>
                <a:latin typeface="+mn-lt"/>
                <a:ea typeface="+mn-ea"/>
                <a:cs typeface="+mn-cs"/>
              </a:rPr>
              <a:t>旋转</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Pivot) </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维的行列位置交换，换一个视角分析数据。</a:t>
            </a:r>
          </a:p>
          <a:p>
            <a:endParaRPr lang="zh-CN" altLang="en-US" sz="900" dirty="0"/>
          </a:p>
        </p:txBody>
      </p:sp>
    </p:spTree>
    <p:extLst>
      <p:ext uri="{BB962C8B-B14F-4D97-AF65-F5344CB8AC3E}">
        <p14:creationId xmlns:p14="http://schemas.microsoft.com/office/powerpoint/2010/main" val="1588823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a:p>
        </p:txBody>
      </p:sp>
    </p:spTree>
    <p:extLst>
      <p:ext uri="{BB962C8B-B14F-4D97-AF65-F5344CB8AC3E}">
        <p14:creationId xmlns:p14="http://schemas.microsoft.com/office/powerpoint/2010/main" val="3077229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900"/>
          </a:p>
        </p:txBody>
      </p:sp>
    </p:spTree>
    <p:extLst>
      <p:ext uri="{BB962C8B-B14F-4D97-AF65-F5344CB8AC3E}">
        <p14:creationId xmlns:p14="http://schemas.microsoft.com/office/powerpoint/2010/main" val="24968365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t>https://</a:t>
            </a:r>
            <a:r>
              <a:rPr lang="en" altLang="zh-CN" sz="900" dirty="0" err="1"/>
              <a:t>help.finereport.com</a:t>
            </a:r>
            <a:r>
              <a:rPr lang="en" altLang="zh-CN" sz="900" dirty="0"/>
              <a:t>/finereport9.0/doc-view-1994.html</a:t>
            </a:r>
          </a:p>
          <a:p>
            <a:endParaRPr lang="zh-CN" altLang="en-US" sz="900" dirty="0"/>
          </a:p>
        </p:txBody>
      </p:sp>
    </p:spTree>
    <p:extLst>
      <p:ext uri="{BB962C8B-B14F-4D97-AF65-F5344CB8AC3E}">
        <p14:creationId xmlns:p14="http://schemas.microsoft.com/office/powerpoint/2010/main" val="1783793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业务对于数据分析具有极大的需求，但缺苦于没有数据以及工具的有效支持，依赖于</a:t>
            </a:r>
            <a:r>
              <a:rPr lang="en-US" altLang="zh-CN" dirty="0"/>
              <a:t>IT</a:t>
            </a:r>
            <a:r>
              <a:rPr lang="zh-CN" altLang="en-US" dirty="0"/>
              <a:t>的报表制作，得不到及时响应</a:t>
            </a:r>
          </a:p>
        </p:txBody>
      </p:sp>
      <p:sp>
        <p:nvSpPr>
          <p:cNvPr id="4" name="灯片编号占位符 3"/>
          <p:cNvSpPr>
            <a:spLocks noGrp="1"/>
          </p:cNvSpPr>
          <p:nvPr>
            <p:ph type="sldNum" sz="quarter" idx="10"/>
          </p:nvPr>
        </p:nvSpPr>
        <p:spPr/>
        <p:txBody>
          <a:bodyPr/>
          <a:lstStyle/>
          <a:p>
            <a:fld id="{98473A0A-FB1D-4A67-86CB-74469DC38382}" type="slidenum">
              <a:rPr lang="zh-CN" altLang="en-US" smtClean="0"/>
              <a:t>8</a:t>
            </a:fld>
            <a:endParaRPr lang="zh-CN" altLang="en-US"/>
          </a:p>
        </p:txBody>
      </p:sp>
    </p:spTree>
    <p:extLst>
      <p:ext uri="{BB962C8B-B14F-4D97-AF65-F5344CB8AC3E}">
        <p14:creationId xmlns:p14="http://schemas.microsoft.com/office/powerpoint/2010/main" val="2243659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900" dirty="0">
                <a:solidFill>
                  <a:schemeClr val="bg1"/>
                </a:solidFill>
              </a:rPr>
              <a:t>https://</a:t>
            </a:r>
            <a:r>
              <a:rPr lang="en" altLang="zh-CN" sz="900" dirty="0" err="1">
                <a:solidFill>
                  <a:schemeClr val="bg1"/>
                </a:solidFill>
              </a:rPr>
              <a:t>www.jianshu.com</a:t>
            </a:r>
            <a:r>
              <a:rPr lang="en" altLang="zh-CN" sz="900" dirty="0">
                <a:solidFill>
                  <a:schemeClr val="bg1"/>
                </a:solidFill>
              </a:rPr>
              <a:t>/p/654f032fbfad</a:t>
            </a:r>
          </a:p>
          <a:p>
            <a:r>
              <a:rPr lang="zh-CN" altLang="en-US" sz="1200" b="0" i="0" u="none" strike="noStrike" kern="1200" dirty="0">
                <a:solidFill>
                  <a:schemeClr val="tx1"/>
                </a:solidFill>
                <a:effectLst/>
                <a:latin typeface="+mn-lt"/>
                <a:ea typeface="+mn-ea"/>
                <a:cs typeface="+mn-cs"/>
              </a:rPr>
              <a:t>业务类系统主要供基层人员使用，进行一线业务操作，通常被称为</a:t>
            </a:r>
            <a:r>
              <a:rPr lang="en" altLang="zh-CN" sz="1200" b="0" i="0" u="none" strike="noStrike" kern="1200" dirty="0">
                <a:solidFill>
                  <a:schemeClr val="tx1"/>
                </a:solidFill>
                <a:effectLst/>
                <a:latin typeface="+mn-lt"/>
                <a:ea typeface="+mn-ea"/>
                <a:cs typeface="+mn-cs"/>
              </a:rPr>
              <a:t>OLTP</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On-Line Transaction Processing</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联机事务处理</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数据分析的目标则是探索并挖掘数据价值，作为企业高层进行决策的参考，通常被称为</a:t>
            </a:r>
            <a:r>
              <a:rPr lang="en" altLang="zh-CN" sz="1200" b="0" i="0" u="none" strike="noStrike" kern="1200" dirty="0">
                <a:solidFill>
                  <a:schemeClr val="tx1"/>
                </a:solidFill>
                <a:effectLst/>
                <a:latin typeface="+mn-lt"/>
                <a:ea typeface="+mn-ea"/>
                <a:cs typeface="+mn-cs"/>
              </a:rPr>
              <a:t>OLAP</a:t>
            </a:r>
            <a:r>
              <a:rPr lang="zh-CN" altLang="en-US" sz="1200" b="0" i="0" u="none" strike="noStrike"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On-Line Analytical Processing</a:t>
            </a:r>
            <a:r>
              <a:rPr lang="zh-CN" altLang="en" sz="1200" b="0" i="0" u="none" strike="noStrike"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rPr>
              <a:t>联机分析处理</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a:t>
            </a:r>
          </a:p>
          <a:p>
            <a:r>
              <a:rPr lang="zh-CN" altLang="en-US" sz="1200" b="0" i="0" u="none" strike="noStrike" kern="1200" dirty="0">
                <a:solidFill>
                  <a:schemeClr val="tx1"/>
                </a:solidFill>
                <a:effectLst/>
                <a:latin typeface="+mn-lt"/>
                <a:ea typeface="+mn-ea"/>
                <a:cs typeface="+mn-cs"/>
              </a:rPr>
              <a:t>从功能角度来看，</a:t>
            </a:r>
            <a:r>
              <a:rPr lang="en" altLang="zh-CN" sz="1200" b="0" i="0" u="none" strike="noStrike" kern="1200" dirty="0">
                <a:solidFill>
                  <a:schemeClr val="tx1"/>
                </a:solidFill>
                <a:effectLst/>
                <a:latin typeface="+mn-lt"/>
                <a:ea typeface="+mn-ea"/>
                <a:cs typeface="+mn-cs"/>
              </a:rPr>
              <a:t>OLTP</a:t>
            </a:r>
            <a:r>
              <a:rPr lang="zh-CN" altLang="en-US" sz="1200" b="0" i="0" u="none" strike="noStrike" kern="1200" dirty="0">
                <a:solidFill>
                  <a:schemeClr val="tx1"/>
                </a:solidFill>
                <a:effectLst/>
                <a:latin typeface="+mn-lt"/>
                <a:ea typeface="+mn-ea"/>
                <a:cs typeface="+mn-cs"/>
              </a:rPr>
              <a:t>负责基本业务的正常运转，而业务数据积累时所产生的价值信息则被</a:t>
            </a:r>
            <a:r>
              <a:rPr lang="en" altLang="zh-CN" sz="1200" b="0" i="0" u="none" strike="noStrike" kern="1200" dirty="0">
                <a:solidFill>
                  <a:schemeClr val="tx1"/>
                </a:solidFill>
                <a:effectLst/>
                <a:latin typeface="+mn-lt"/>
                <a:ea typeface="+mn-ea"/>
                <a:cs typeface="+mn-cs"/>
              </a:rPr>
              <a:t>OLAP</a:t>
            </a:r>
            <a:r>
              <a:rPr lang="zh-CN" altLang="en-US" sz="1200" b="0" i="0" u="none" strike="noStrike" kern="1200" dirty="0">
                <a:solidFill>
                  <a:schemeClr val="tx1"/>
                </a:solidFill>
                <a:effectLst/>
                <a:latin typeface="+mn-lt"/>
                <a:ea typeface="+mn-ea"/>
                <a:cs typeface="+mn-cs"/>
              </a:rPr>
              <a:t>不断呈现，企业高层通过参考这些信息会不断调整经营方针，也会促进基础业务的不断优化，这是</a:t>
            </a:r>
            <a:r>
              <a:rPr lang="en" altLang="zh-CN" sz="1200" b="0" i="0" u="none" strike="noStrike" kern="1200" dirty="0">
                <a:solidFill>
                  <a:schemeClr val="tx1"/>
                </a:solidFill>
                <a:effectLst/>
                <a:latin typeface="+mn-lt"/>
                <a:ea typeface="+mn-ea"/>
                <a:cs typeface="+mn-cs"/>
              </a:rPr>
              <a:t>OLTP</a:t>
            </a:r>
            <a:r>
              <a:rPr lang="zh-CN" altLang="en-US" sz="1200" b="0" i="0" u="none" strike="noStrike" kern="1200" dirty="0">
                <a:solidFill>
                  <a:schemeClr val="tx1"/>
                </a:solidFill>
                <a:effectLst/>
                <a:latin typeface="+mn-lt"/>
                <a:ea typeface="+mn-ea"/>
                <a:cs typeface="+mn-cs"/>
              </a:rPr>
              <a:t>与</a:t>
            </a:r>
            <a:r>
              <a:rPr lang="en" altLang="zh-CN" sz="1200" b="0" i="0" u="none" strike="noStrike" kern="1200" dirty="0">
                <a:solidFill>
                  <a:schemeClr val="tx1"/>
                </a:solidFill>
                <a:effectLst/>
                <a:latin typeface="+mn-lt"/>
                <a:ea typeface="+mn-ea"/>
                <a:cs typeface="+mn-cs"/>
              </a:rPr>
              <a:t>OLAP</a:t>
            </a:r>
            <a:r>
              <a:rPr lang="zh-CN" altLang="en-US" sz="1200" b="0" i="0" u="none" strike="noStrike" kern="1200" dirty="0">
                <a:solidFill>
                  <a:schemeClr val="tx1"/>
                </a:solidFill>
                <a:effectLst/>
                <a:latin typeface="+mn-lt"/>
                <a:ea typeface="+mn-ea"/>
                <a:cs typeface="+mn-cs"/>
              </a:rPr>
              <a:t>最根本的区别</a:t>
            </a:r>
          </a:p>
          <a:p>
            <a:endParaRPr lang="zh-CN" altLang="en-US" sz="900" dirty="0"/>
          </a:p>
        </p:txBody>
      </p:sp>
    </p:spTree>
    <p:extLst>
      <p:ext uri="{BB962C8B-B14F-4D97-AF65-F5344CB8AC3E}">
        <p14:creationId xmlns:p14="http://schemas.microsoft.com/office/powerpoint/2010/main" val="3731524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Shape 12"/>
          <p:cNvSpPr>
            <a:spLocks noGrp="1"/>
          </p:cNvSpPr>
          <p:nvPr>
            <p:ph type="title"/>
          </p:nvPr>
        </p:nvSpPr>
        <p:spPr>
          <a:xfrm>
            <a:off x="1524000" y="1122364"/>
            <a:ext cx="9144000" cy="2387601"/>
          </a:xfrm>
          <a:prstGeom prst="rect">
            <a:avLst/>
          </a:prstGeom>
        </p:spPr>
        <p:txBody>
          <a:bodyPr anchor="b"/>
          <a:lstStyle>
            <a:lvl1pPr>
              <a:defRPr sz="4500"/>
            </a:lvl1pPr>
          </a:lstStyle>
          <a:p>
            <a:r>
              <a:rPr lang="zh-CN" altLang="en-US"/>
              <a:t>单击此处编辑母版标题样式</a:t>
            </a:r>
            <a:endParaRPr/>
          </a:p>
        </p:txBody>
      </p:sp>
      <p:sp>
        <p:nvSpPr>
          <p:cNvPr id="13" name="Shape 13"/>
          <p:cNvSpPr>
            <a:spLocks noGrp="1"/>
          </p:cNvSpPr>
          <p:nvPr>
            <p:ph type="body" sz="quarter" idx="1"/>
          </p:nvPr>
        </p:nvSpPr>
        <p:spPr>
          <a:xfrm>
            <a:off x="1524000" y="3602040"/>
            <a:ext cx="9144000" cy="1655763"/>
          </a:xfrm>
          <a:prstGeom prst="rect">
            <a:avLst/>
          </a:prstGeom>
        </p:spPr>
        <p:txBody>
          <a:bodyPr/>
          <a:lstStyle>
            <a:lvl1pPr marL="0" indent="0" algn="ctr">
              <a:spcBef>
                <a:spcPts val="413"/>
              </a:spcBef>
              <a:buSzTx/>
              <a:buNone/>
              <a:defRPr sz="1800"/>
            </a:lvl1pPr>
            <a:lvl2pPr marL="0" indent="128588" algn="ctr">
              <a:spcBef>
                <a:spcPts val="413"/>
              </a:spcBef>
              <a:buSzTx/>
              <a:buNone/>
              <a:defRPr sz="1800"/>
            </a:lvl2pPr>
            <a:lvl3pPr marL="0" indent="257175" algn="ctr">
              <a:spcBef>
                <a:spcPts val="413"/>
              </a:spcBef>
              <a:buSzTx/>
              <a:buNone/>
              <a:defRPr sz="1800"/>
            </a:lvl3pPr>
            <a:lvl4pPr marL="0" indent="385763" algn="ctr">
              <a:spcBef>
                <a:spcPts val="413"/>
              </a:spcBef>
              <a:buSzTx/>
              <a:buNone/>
              <a:defRPr sz="1800"/>
            </a:lvl4pPr>
            <a:lvl5pPr marL="0" indent="514350" algn="ctr">
              <a:spcBef>
                <a:spcPts val="413"/>
              </a:spcBef>
              <a:buSzTx/>
              <a:buNone/>
              <a:defRPr sz="18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4" name="Shape 14"/>
          <p:cNvSpPr>
            <a:spLocks noGrp="1"/>
          </p:cNvSpPr>
          <p:nvPr>
            <p:ph type="sldNum" sz="quarter" idx="2"/>
          </p:nvPr>
        </p:nvSpPr>
        <p:spPr>
          <a:prstGeom prst="rect">
            <a:avLst/>
          </a:prstGeom>
        </p:spPr>
        <p:txBody>
          <a:bodyPr/>
          <a:lstStyle/>
          <a:p>
            <a:fld id="{43A20F35-0A9C-4C3B-8F48-92AE9247EFC6}" type="slidenum">
              <a:rPr lang="en-GB" smtClean="0"/>
              <a:t>‹#›</a:t>
            </a:fld>
            <a:endParaRPr lang="en-GB" dirty="0"/>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蓝色渐变背景">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lvl1pPr>
              <a:defRPr>
                <a:latin typeface="Microsoft YaHei" charset="-122"/>
                <a:ea typeface="Microsoft YaHei" charset="-122"/>
                <a:cs typeface="Microsoft YaHei" charset="-122"/>
              </a:defRPr>
            </a:lvl1pPr>
          </a:lstStyle>
          <a:p>
            <a:r>
              <a:rPr lang="zh-CN" altLang="en-US"/>
              <a:t>单击此处编辑母版标题样式</a:t>
            </a:r>
            <a:endParaRPr/>
          </a:p>
        </p:txBody>
      </p:sp>
      <p:sp>
        <p:nvSpPr>
          <p:cNvPr id="22" name="Shape 22"/>
          <p:cNvSpPr>
            <a:spLocks noGrp="1"/>
          </p:cNvSpPr>
          <p:nvPr>
            <p:ph type="body" idx="1"/>
          </p:nvPr>
        </p:nvSpPr>
        <p:spPr>
          <a:prstGeom prst="rect">
            <a:avLst/>
          </a:prstGeom>
        </p:spPr>
        <p:txBody>
          <a:bodyPr/>
          <a:lstStyle>
            <a:lvl1pPr>
              <a:defRPr>
                <a:latin typeface="Microsoft YaHei" charset="-122"/>
                <a:ea typeface="Microsoft YaHei" charset="-122"/>
                <a:cs typeface="Microsoft YaHei" charset="-122"/>
              </a:defRPr>
            </a:lvl1pPr>
            <a:lvl2pPr>
              <a:defRPr>
                <a:latin typeface="Microsoft YaHei" charset="-122"/>
                <a:ea typeface="Microsoft YaHei" charset="-122"/>
                <a:cs typeface="Microsoft YaHei" charset="-122"/>
              </a:defRPr>
            </a:lvl2pPr>
            <a:lvl3pPr>
              <a:defRPr>
                <a:latin typeface="Microsoft YaHei" charset="-122"/>
                <a:ea typeface="Microsoft YaHei" charset="-122"/>
                <a:cs typeface="Microsoft YaHei" charset="-122"/>
              </a:defRPr>
            </a:lvl3pPr>
            <a:lvl4pPr>
              <a:defRPr>
                <a:latin typeface="Microsoft YaHei" charset="-122"/>
                <a:ea typeface="Microsoft YaHei" charset="-122"/>
                <a:cs typeface="Microsoft YaHei" charset="-122"/>
              </a:defRPr>
            </a:lvl4pPr>
            <a:lvl5pPr>
              <a:defRPr>
                <a:latin typeface="Microsoft YaHei" charset="-122"/>
                <a:ea typeface="Microsoft YaHei" charset="-122"/>
                <a:cs typeface="Microsoft YaHei" charset="-122"/>
              </a:defRPr>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dirty="0"/>
          </a:p>
        </p:txBody>
      </p:sp>
      <p:sp>
        <p:nvSpPr>
          <p:cNvPr id="23" name="Shape 23"/>
          <p:cNvSpPr>
            <a:spLocks noGrp="1"/>
          </p:cNvSpPr>
          <p:nvPr>
            <p:ph type="sldNum" sz="quarter" idx="2"/>
          </p:nvPr>
        </p:nvSpPr>
        <p:spPr>
          <a:prstGeom prst="rect">
            <a:avLst/>
          </a:prstGeom>
        </p:spPr>
        <p:txBody>
          <a:bodyPr/>
          <a:lstStyle/>
          <a:p>
            <a:fld id="{43A20F35-0A9C-4C3B-8F48-92AE9247EFC6}" type="slidenum">
              <a:rPr lang="en-GB" smtClean="0"/>
              <a:t>‹#›</a:t>
            </a:fld>
            <a:endParaRPr lang="en-GB" dirty="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reserve="1">
  <p:cSld name="1_仅标题">
    <p:spTree>
      <p:nvGrpSpPr>
        <p:cNvPr id="1" name=""/>
        <p:cNvGrpSpPr/>
        <p:nvPr/>
      </p:nvGrpSpPr>
      <p:grpSpPr>
        <a:xfrm>
          <a:off x="0" y="0"/>
          <a:ext cx="0" cy="0"/>
          <a:chOff x="0" y="0"/>
          <a:chExt cx="0" cy="0"/>
        </a:xfrm>
      </p:grpSpPr>
      <p:sp>
        <p:nvSpPr>
          <p:cNvPr id="58" name="Shape 58"/>
          <p:cNvSpPr>
            <a:spLocks noGrp="1"/>
          </p:cNvSpPr>
          <p:nvPr>
            <p:ph type="title"/>
          </p:nvPr>
        </p:nvSpPr>
        <p:spPr>
          <a:prstGeom prst="rect">
            <a:avLst/>
          </a:prstGeom>
        </p:spPr>
        <p:txBody>
          <a:bodyPr/>
          <a:lstStyle/>
          <a:p>
            <a:r>
              <a:rPr lang="zh-CN" altLang="en-US"/>
              <a:t>单击此处编辑母版标题样式</a:t>
            </a:r>
            <a:endParaRPr/>
          </a:p>
        </p:txBody>
      </p:sp>
    </p:spTree>
    <p:extLst>
      <p:ext uri="{BB962C8B-B14F-4D97-AF65-F5344CB8AC3E}">
        <p14:creationId xmlns:p14="http://schemas.microsoft.com/office/powerpoint/2010/main" val="66778570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图片与标题">
    <p:spTree>
      <p:nvGrpSpPr>
        <p:cNvPr id="1" name=""/>
        <p:cNvGrpSpPr/>
        <p:nvPr/>
      </p:nvGrpSpPr>
      <p:grpSpPr>
        <a:xfrm>
          <a:off x="0" y="0"/>
          <a:ext cx="0" cy="0"/>
          <a:chOff x="0" y="0"/>
          <a:chExt cx="0" cy="0"/>
        </a:xfrm>
      </p:grpSpPr>
      <p:sp>
        <p:nvSpPr>
          <p:cNvPr id="83" name="Shape 83"/>
          <p:cNvSpPr>
            <a:spLocks noGrp="1"/>
          </p:cNvSpPr>
          <p:nvPr>
            <p:ph type="title"/>
          </p:nvPr>
        </p:nvSpPr>
        <p:spPr>
          <a:xfrm>
            <a:off x="839787" y="457201"/>
            <a:ext cx="3932239" cy="1600201"/>
          </a:xfrm>
          <a:prstGeom prst="rect">
            <a:avLst/>
          </a:prstGeom>
        </p:spPr>
        <p:txBody>
          <a:bodyPr anchor="b"/>
          <a:lstStyle>
            <a:lvl1pPr>
              <a:defRPr sz="2400"/>
            </a:lvl1pPr>
          </a:lstStyle>
          <a:p>
            <a:r>
              <a:rPr lang="zh-CN" altLang="en-US"/>
              <a:t>单击此处编辑母版标题样式</a:t>
            </a:r>
            <a:endParaRPr/>
          </a:p>
        </p:txBody>
      </p:sp>
      <p:sp>
        <p:nvSpPr>
          <p:cNvPr id="84" name="Shape 84"/>
          <p:cNvSpPr>
            <a:spLocks noGrp="1"/>
          </p:cNvSpPr>
          <p:nvPr>
            <p:ph type="pic" sz="half" idx="13"/>
          </p:nvPr>
        </p:nvSpPr>
        <p:spPr>
          <a:xfrm>
            <a:off x="5183188" y="987426"/>
            <a:ext cx="6172200" cy="4873627"/>
          </a:xfrm>
          <a:prstGeom prst="rect">
            <a:avLst/>
          </a:prstGeom>
          <a:ln w="12700"/>
        </p:spPr>
        <p:txBody>
          <a:bodyPr lIns="91439" tIns="45719" rIns="91439" bIns="45719">
            <a:noAutofit/>
          </a:bodyPr>
          <a:lstStyle/>
          <a:p>
            <a:r>
              <a:rPr lang="zh-CN" altLang="en-US"/>
              <a:t>将图片拖动到占位符，或单击添加图标</a:t>
            </a:r>
            <a:endParaRPr dirty="0"/>
          </a:p>
        </p:txBody>
      </p:sp>
      <p:sp>
        <p:nvSpPr>
          <p:cNvPr id="85" name="Shape 85"/>
          <p:cNvSpPr>
            <a:spLocks noGrp="1"/>
          </p:cNvSpPr>
          <p:nvPr>
            <p:ph type="body" sz="quarter" idx="1"/>
          </p:nvPr>
        </p:nvSpPr>
        <p:spPr>
          <a:xfrm>
            <a:off x="839787" y="2057401"/>
            <a:ext cx="3932239" cy="3811589"/>
          </a:xfrm>
          <a:prstGeom prst="rect">
            <a:avLst/>
          </a:prstGeom>
        </p:spPr>
        <p:txBody>
          <a:bodyPr/>
          <a:lstStyle>
            <a:lvl1pPr marL="0" indent="0">
              <a:spcBef>
                <a:spcPts val="263"/>
              </a:spcBef>
              <a:buSzTx/>
              <a:buNone/>
              <a:defRPr sz="1200"/>
            </a:lvl1pPr>
            <a:lvl2pPr marL="0" indent="128588">
              <a:spcBef>
                <a:spcPts val="263"/>
              </a:spcBef>
              <a:buSzTx/>
              <a:buNone/>
              <a:defRPr sz="1200"/>
            </a:lvl2pPr>
            <a:lvl3pPr marL="0" indent="257175">
              <a:spcBef>
                <a:spcPts val="263"/>
              </a:spcBef>
              <a:buSzTx/>
              <a:buNone/>
              <a:defRPr sz="1200"/>
            </a:lvl3pPr>
            <a:lvl4pPr marL="0" indent="385763">
              <a:spcBef>
                <a:spcPts val="263"/>
              </a:spcBef>
              <a:buSzTx/>
              <a:buNone/>
              <a:defRPr sz="1200"/>
            </a:lvl4pPr>
            <a:lvl5pPr marL="0" indent="514350">
              <a:spcBef>
                <a:spcPts val="263"/>
              </a:spcBef>
              <a:buSzTx/>
              <a:buNone/>
              <a:defRPr sz="1200"/>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86" name="Shape 86"/>
          <p:cNvSpPr>
            <a:spLocks noGrp="1"/>
          </p:cNvSpPr>
          <p:nvPr>
            <p:ph type="sldNum" sz="quarter" idx="2"/>
          </p:nvPr>
        </p:nvSpPr>
        <p:spPr>
          <a:prstGeom prst="rect">
            <a:avLst/>
          </a:prstGeom>
        </p:spPr>
        <p:txBody>
          <a:bodyPr/>
          <a:lstStyle/>
          <a:p>
            <a:fld id="{43A20F35-0A9C-4C3B-8F48-92AE9247EFC6}" type="slidenum">
              <a:rPr lang="en-GB" smtClean="0"/>
              <a:t>‹#›</a:t>
            </a:fld>
            <a:endParaRPr lang="en-GB" dirty="0"/>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垂直排列标题与&#10;文本">
    <p:spTree>
      <p:nvGrpSpPr>
        <p:cNvPr id="1" name=""/>
        <p:cNvGrpSpPr/>
        <p:nvPr/>
      </p:nvGrpSpPr>
      <p:grpSpPr>
        <a:xfrm>
          <a:off x="0" y="0"/>
          <a:ext cx="0" cy="0"/>
          <a:chOff x="0" y="0"/>
          <a:chExt cx="0" cy="0"/>
        </a:xfrm>
      </p:grpSpPr>
      <p:sp>
        <p:nvSpPr>
          <p:cNvPr id="102" name="Shape 102"/>
          <p:cNvSpPr>
            <a:spLocks noGrp="1"/>
          </p:cNvSpPr>
          <p:nvPr>
            <p:ph type="title"/>
          </p:nvPr>
        </p:nvSpPr>
        <p:spPr>
          <a:xfrm>
            <a:off x="8839200" y="275168"/>
            <a:ext cx="2743200" cy="5850467"/>
          </a:xfrm>
          <a:prstGeom prst="rect">
            <a:avLst/>
          </a:prstGeom>
        </p:spPr>
        <p:txBody>
          <a:bodyPr/>
          <a:lstStyle/>
          <a:p>
            <a:r>
              <a:rPr lang="zh-CN" altLang="en-US"/>
              <a:t>单击此处编辑母版标题样式</a:t>
            </a:r>
            <a:endParaRPr/>
          </a:p>
        </p:txBody>
      </p:sp>
      <p:sp>
        <p:nvSpPr>
          <p:cNvPr id="103" name="Shape 103"/>
          <p:cNvSpPr>
            <a:spLocks noGrp="1"/>
          </p:cNvSpPr>
          <p:nvPr>
            <p:ph type="body" idx="1"/>
          </p:nvPr>
        </p:nvSpPr>
        <p:spPr>
          <a:xfrm>
            <a:off x="609601" y="275168"/>
            <a:ext cx="8070575" cy="5850467"/>
          </a:xfrm>
          <a:prstGeom prst="rect">
            <a:avLst/>
          </a:prstGeom>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dirty="0"/>
          </a:p>
        </p:txBody>
      </p:sp>
      <p:sp>
        <p:nvSpPr>
          <p:cNvPr id="104" name="Shape 104"/>
          <p:cNvSpPr>
            <a:spLocks noGrp="1"/>
          </p:cNvSpPr>
          <p:nvPr>
            <p:ph type="sldNum" sz="quarter" idx="2"/>
          </p:nvPr>
        </p:nvSpPr>
        <p:spPr>
          <a:prstGeom prst="rect">
            <a:avLst/>
          </a:prstGeom>
        </p:spPr>
        <p:txBody>
          <a:bodyPr/>
          <a:lstStyle/>
          <a:p>
            <a:fld id="{43A20F35-0A9C-4C3B-8F48-92AE9247EFC6}" type="slidenum">
              <a:rPr lang="en-GB" smtClean="0"/>
              <a:t>‹#›</a:t>
            </a:fld>
            <a:endParaRPr lang="en-GB" dirty="0"/>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照片 - 水平">
    <p:spTree>
      <p:nvGrpSpPr>
        <p:cNvPr id="1" name=""/>
        <p:cNvGrpSpPr/>
        <p:nvPr/>
      </p:nvGrpSpPr>
      <p:grpSpPr>
        <a:xfrm>
          <a:off x="0" y="0"/>
          <a:ext cx="0" cy="0"/>
          <a:chOff x="0" y="0"/>
          <a:chExt cx="0" cy="0"/>
        </a:xfrm>
      </p:grpSpPr>
      <p:sp>
        <p:nvSpPr>
          <p:cNvPr id="111" name="Shape 111"/>
          <p:cNvSpPr>
            <a:spLocks noGrp="1"/>
          </p:cNvSpPr>
          <p:nvPr>
            <p:ph type="pic" idx="13"/>
          </p:nvPr>
        </p:nvSpPr>
        <p:spPr>
          <a:xfrm>
            <a:off x="1466851" y="445852"/>
            <a:ext cx="9271000" cy="4159252"/>
          </a:xfrm>
          <a:prstGeom prst="rect">
            <a:avLst/>
          </a:prstGeom>
          <a:ln w="12700"/>
        </p:spPr>
        <p:txBody>
          <a:bodyPr lIns="91439" tIns="45719" rIns="91439" bIns="45719">
            <a:noAutofit/>
          </a:bodyPr>
          <a:lstStyle/>
          <a:p>
            <a:r>
              <a:rPr lang="zh-CN" altLang="en-US"/>
              <a:t>将图片拖动到占位符，或单击添加图标</a:t>
            </a:r>
            <a:endParaRPr dirty="0"/>
          </a:p>
        </p:txBody>
      </p:sp>
      <p:sp>
        <p:nvSpPr>
          <p:cNvPr id="112" name="Shape 112"/>
          <p:cNvSpPr>
            <a:spLocks noGrp="1"/>
          </p:cNvSpPr>
          <p:nvPr>
            <p:ph type="title"/>
          </p:nvPr>
        </p:nvSpPr>
        <p:spPr>
          <a:xfrm>
            <a:off x="1193800" y="4724400"/>
            <a:ext cx="9810752" cy="1003300"/>
          </a:xfrm>
          <a:prstGeom prst="rect">
            <a:avLst/>
          </a:prstGeom>
        </p:spPr>
        <p:txBody>
          <a:bodyPr anchor="b"/>
          <a:lstStyle/>
          <a:p>
            <a:r>
              <a:rPr lang="zh-CN" altLang="en-US"/>
              <a:t>单击此处编辑母版标题样式</a:t>
            </a:r>
            <a:endParaRPr/>
          </a:p>
        </p:txBody>
      </p:sp>
      <p:sp>
        <p:nvSpPr>
          <p:cNvPr id="113" name="Shape 113"/>
          <p:cNvSpPr>
            <a:spLocks noGrp="1"/>
          </p:cNvSpPr>
          <p:nvPr>
            <p:ph type="body" sz="quarter" idx="1"/>
          </p:nvPr>
        </p:nvSpPr>
        <p:spPr>
          <a:xfrm>
            <a:off x="1193800" y="5759451"/>
            <a:ext cx="9810752" cy="857251"/>
          </a:xfrm>
          <a:prstGeom prst="rect">
            <a:avLst/>
          </a:prstGeom>
        </p:spPr>
        <p:txBody>
          <a:bodyPr/>
          <a:lstStyle>
            <a:lvl1pPr marL="0" indent="0" algn="ctr">
              <a:spcBef>
                <a:spcPts val="0"/>
              </a:spcBef>
              <a:buSzTx/>
              <a:buNone/>
              <a:defRPr sz="1575"/>
            </a:lvl1pPr>
            <a:lvl2pPr marL="0" indent="0" algn="ctr">
              <a:spcBef>
                <a:spcPts val="0"/>
              </a:spcBef>
              <a:buSzTx/>
              <a:buNone/>
              <a:defRPr sz="1575"/>
            </a:lvl2pPr>
            <a:lvl3pPr marL="0" indent="0" algn="ctr">
              <a:spcBef>
                <a:spcPts val="0"/>
              </a:spcBef>
              <a:buSzTx/>
              <a:buNone/>
              <a:defRPr sz="1575"/>
            </a:lvl3pPr>
            <a:lvl4pPr marL="0" indent="0" algn="ctr">
              <a:spcBef>
                <a:spcPts val="0"/>
              </a:spcBef>
              <a:buSzTx/>
              <a:buNone/>
              <a:defRPr sz="1575"/>
            </a:lvl4pPr>
            <a:lvl5pPr marL="0" indent="0" algn="ctr">
              <a:spcBef>
                <a:spcPts val="0"/>
              </a:spcBef>
              <a:buSzTx/>
              <a:buNone/>
              <a:defRPr sz="1575"/>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a:p>
        </p:txBody>
      </p:sp>
      <p:sp>
        <p:nvSpPr>
          <p:cNvPr id="114" name="Shape 114"/>
          <p:cNvSpPr>
            <a:spLocks noGrp="1"/>
          </p:cNvSpPr>
          <p:nvPr>
            <p:ph type="sldNum" sz="quarter" idx="2"/>
          </p:nvPr>
        </p:nvSpPr>
        <p:spPr>
          <a:prstGeom prst="rect">
            <a:avLst/>
          </a:prstGeom>
        </p:spPr>
        <p:txBody>
          <a:bodyPr/>
          <a:lstStyle/>
          <a:p>
            <a:fld id="{43A20F35-0A9C-4C3B-8F48-92AE9247EFC6}" type="slidenum">
              <a:rPr lang="en-GB" smtClean="0"/>
              <a:t>‹#›</a:t>
            </a:fld>
            <a:endParaRPr lang="en-GB" dirty="0"/>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5" name="矩形 4"/>
          <p:cNvSpPr/>
          <p:nvPr userDrawn="1"/>
        </p:nvSpPr>
        <p:spPr>
          <a:xfrm>
            <a:off x="0" y="249379"/>
            <a:ext cx="96982" cy="498764"/>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91456" y="6359236"/>
            <a:ext cx="748340" cy="374170"/>
          </a:xfrm>
          <a:prstGeom prst="rect">
            <a:avLst/>
          </a:prstGeom>
        </p:spPr>
      </p:pic>
    </p:spTree>
    <p:extLst>
      <p:ext uri="{BB962C8B-B14F-4D97-AF65-F5344CB8AC3E}">
        <p14:creationId xmlns:p14="http://schemas.microsoft.com/office/powerpoint/2010/main" val="297810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9"/>
          <a:srcRect/>
          <a:stretch>
            <a:fillRect/>
          </a:stretch>
        </a:blipFill>
        <a:effectLst/>
      </p:bgPr>
    </p:bg>
    <p:spTree>
      <p:nvGrpSpPr>
        <p:cNvPr id="1" name=""/>
        <p:cNvGrpSpPr/>
        <p:nvPr/>
      </p:nvGrpSpPr>
      <p:grpSpPr>
        <a:xfrm>
          <a:off x="0" y="0"/>
          <a:ext cx="0" cy="0"/>
          <a:chOff x="0" y="0"/>
          <a:chExt cx="0" cy="0"/>
        </a:xfrm>
      </p:grpSpPr>
      <p:pic>
        <p:nvPicPr>
          <p:cNvPr id="2" name="image2.pn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4000" y="221344"/>
            <a:ext cx="1352248" cy="385483"/>
          </a:xfrm>
          <a:prstGeom prst="rect">
            <a:avLst/>
          </a:prstGeom>
          <a:ln w="12700">
            <a:miter lim="400000"/>
          </a:ln>
        </p:spPr>
      </p:pic>
      <p:sp>
        <p:nvSpPr>
          <p:cNvPr id="3" name="Shape 3"/>
          <p:cNvSpPr>
            <a:spLocks noGrp="1"/>
          </p:cNvSpPr>
          <p:nvPr>
            <p:ph type="title"/>
          </p:nvPr>
        </p:nvSpPr>
        <p:spPr>
          <a:xfrm>
            <a:off x="609600" y="275168"/>
            <a:ext cx="10972800" cy="11430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normAutofit/>
          </a:bodyPr>
          <a:lstStyle/>
          <a:p>
            <a:r>
              <a:t>标题文本</a:t>
            </a:r>
          </a:p>
        </p:txBody>
      </p:sp>
      <p:sp>
        <p:nvSpPr>
          <p:cNvPr id="4" name="Shape 4"/>
          <p:cNvSpPr>
            <a:spLocks noGrp="1"/>
          </p:cNvSpPr>
          <p:nvPr>
            <p:ph type="body" idx="1"/>
          </p:nvPr>
        </p:nvSpPr>
        <p:spPr>
          <a:xfrm>
            <a:off x="609600" y="1600200"/>
            <a:ext cx="10972800" cy="4525434"/>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ormAutofit/>
          </a:bodyPr>
          <a:lstStyle/>
          <a:p>
            <a:r>
              <a:rPr dirty="0"/>
              <a:t>正文级别 1</a:t>
            </a:r>
          </a:p>
          <a:p>
            <a:pPr lvl="1"/>
            <a:r>
              <a:rPr dirty="0"/>
              <a:t>正文级别 2</a:t>
            </a:r>
          </a:p>
          <a:p>
            <a:pPr lvl="2"/>
            <a:r>
              <a:rPr dirty="0"/>
              <a:t>正文级别 3</a:t>
            </a:r>
            <a:endParaRPr lang="en-US" dirty="0"/>
          </a:p>
          <a:p>
            <a:pPr lvl="3"/>
            <a:r>
              <a:rPr lang="zh-CN" altLang="en-US" dirty="0"/>
              <a:t>正文级别 </a:t>
            </a:r>
            <a:r>
              <a:rPr lang="en-US" altLang="zh-CN" dirty="0"/>
              <a:t>4</a:t>
            </a:r>
            <a:endParaRPr dirty="0"/>
          </a:p>
          <a:p>
            <a:pPr lvl="4"/>
            <a:r>
              <a:rPr dirty="0"/>
              <a:t>正文级别 </a:t>
            </a:r>
            <a:r>
              <a:rPr lang="en-US" altLang="zh-CN" dirty="0"/>
              <a:t>5</a:t>
            </a:r>
            <a:endParaRPr dirty="0"/>
          </a:p>
        </p:txBody>
      </p:sp>
      <p:sp>
        <p:nvSpPr>
          <p:cNvPr id="5" name="Shape 5"/>
          <p:cNvSpPr>
            <a:spLocks noGrp="1"/>
          </p:cNvSpPr>
          <p:nvPr>
            <p:ph type="sldNum" sz="quarter" idx="2"/>
          </p:nvPr>
        </p:nvSpPr>
        <p:spPr>
          <a:xfrm>
            <a:off x="11124585" y="6244167"/>
            <a:ext cx="457816" cy="453968"/>
          </a:xfrm>
          <a:prstGeom prst="rect">
            <a:avLst/>
          </a:prstGeom>
          <a:ln w="25400">
            <a:miter lim="400000"/>
          </a:ln>
        </p:spPr>
        <p:txBody>
          <a:bodyPr wrap="none" lIns="121919" tIns="121919" rIns="121919" bIns="121919">
            <a:spAutoFit/>
          </a:bodyPr>
          <a:lstStyle>
            <a:lvl1pPr algn="r">
              <a:defRPr sz="1350">
                <a:solidFill>
                  <a:schemeClr val="accent3">
                    <a:lumOff val="44000"/>
                  </a:schemeClr>
                </a:solidFill>
              </a:defRPr>
            </a:lvl1pPr>
          </a:lstStyle>
          <a:p>
            <a:fld id="{43A20F35-0A9C-4C3B-8F48-92AE9247EFC6}" type="slidenum">
              <a:rPr lang="en-GB" smtClean="0"/>
              <a:t>‹#›</a:t>
            </a:fld>
            <a:endParaRPr lang="en-GB" dirty="0"/>
          </a:p>
        </p:txBody>
      </p:sp>
      <p:pic>
        <p:nvPicPr>
          <p:cNvPr id="8" name="Picture 3" descr="logo"/>
          <p:cNvPicPr>
            <a:picLocks noChangeArrowheads="1"/>
          </p:cNvPicPr>
          <p:nvPr userDrawn="1"/>
        </p:nvPicPr>
        <p:blipFill>
          <a:blip r:embed="rId11" cstate="screen">
            <a:extLst>
              <a:ext uri="{28A0092B-C50C-407E-A947-70E740481C1C}">
                <a14:useLocalDpi xmlns:a14="http://schemas.microsoft.com/office/drawing/2010/main"/>
              </a:ext>
            </a:extLst>
          </a:blip>
          <a:srcRect/>
          <a:stretch>
            <a:fillRect/>
          </a:stretch>
        </p:blipFill>
        <p:spPr bwMode="auto">
          <a:xfrm>
            <a:off x="10353768" y="6453336"/>
            <a:ext cx="1214840" cy="17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658927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73" r:id="rId3"/>
    <p:sldLayoutId id="2147483669" r:id="rId4"/>
    <p:sldLayoutId id="2147483671" r:id="rId5"/>
    <p:sldLayoutId id="2147483672" r:id="rId6"/>
    <p:sldLayoutId id="2147483675" r:id="rId7"/>
  </p:sldLayoutIdLst>
  <p:transition spd="med"/>
  <p:hf sldNum="0" hdr="0" dt="0"/>
  <p:txStyles>
    <p:titleStyle>
      <a:lvl1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1pPr>
      <a:lvl2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2pPr>
      <a:lvl3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3pPr>
      <a:lvl4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4pPr>
      <a:lvl5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5pPr>
      <a:lvl6pPr marL="0" marR="0" indent="1714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6pPr>
      <a:lvl7pPr marL="0" marR="0" indent="3429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7pPr>
      <a:lvl8pPr marL="0" marR="0" indent="5143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8pPr>
      <a:lvl9pPr marL="0" marR="0" indent="6858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9pPr>
    </p:titleStyle>
    <p:bodyStyle>
      <a:lvl1pPr marL="337542" marR="0" indent="-337542" algn="l" defTabSz="914400" rtl="0" eaLnBrk="1" latinLnBrk="0" hangingPunct="1">
        <a:lnSpc>
          <a:spcPct val="100000"/>
        </a:lnSpc>
        <a:spcBef>
          <a:spcPts val="750"/>
        </a:spcBef>
        <a:spcAft>
          <a:spcPts val="0"/>
        </a:spcAft>
        <a:buClrTx/>
        <a:buSzPct val="100000"/>
        <a:buFontTx/>
        <a:buChar char="•"/>
        <a:tabLst/>
        <a:defRPr sz="280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1pPr>
      <a:lvl2pPr marL="492919" marR="0" indent="-321469" algn="l" defTabSz="914400" rtl="0" eaLnBrk="1" latinLnBrk="0" hangingPunct="1">
        <a:lnSpc>
          <a:spcPct val="100000"/>
        </a:lnSpc>
        <a:spcBef>
          <a:spcPts val="750"/>
        </a:spcBef>
        <a:spcAft>
          <a:spcPts val="0"/>
        </a:spcAft>
        <a:buClrTx/>
        <a:buSzPct val="100000"/>
        <a:buFontTx/>
        <a:buChar char="–"/>
        <a:tabLst/>
        <a:defRPr sz="240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2pPr>
      <a:lvl3pPr marL="642938" marR="0" indent="-300038" algn="l" defTabSz="914400" rtl="0" eaLnBrk="1" latinLnBrk="0" hangingPunct="1">
        <a:lnSpc>
          <a:spcPct val="100000"/>
        </a:lnSpc>
        <a:spcBef>
          <a:spcPts val="750"/>
        </a:spcBef>
        <a:spcAft>
          <a:spcPts val="0"/>
        </a:spcAft>
        <a:buClrTx/>
        <a:buSzPct val="100000"/>
        <a:buFont typeface="Wingdings" charset="2"/>
        <a:buChar char="ü"/>
        <a:tabLst/>
        <a:defRPr sz="200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3pPr>
      <a:lvl4pPr marL="800100" marR="0" indent="-285750" algn="l" defTabSz="914400" rtl="0" eaLnBrk="1" latinLnBrk="0" hangingPunct="1">
        <a:lnSpc>
          <a:spcPct val="100000"/>
        </a:lnSpc>
        <a:spcBef>
          <a:spcPts val="750"/>
        </a:spcBef>
        <a:spcAft>
          <a:spcPts val="0"/>
        </a:spcAft>
        <a:buClrTx/>
        <a:buSzPct val="100000"/>
        <a:buFont typeface="Wingdings" charset="2"/>
        <a:buChar char="Ø"/>
        <a:tabLst/>
        <a:defRPr sz="180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4pPr>
      <a:lvl5pPr marL="1045845" marR="0" indent="-360045" algn="l" defTabSz="914400" rtl="0" eaLnBrk="1" latinLnBrk="0" hangingPunct="1">
        <a:lnSpc>
          <a:spcPct val="100000"/>
        </a:lnSpc>
        <a:spcBef>
          <a:spcPts val="750"/>
        </a:spcBef>
        <a:spcAft>
          <a:spcPts val="0"/>
        </a:spcAft>
        <a:buClrTx/>
        <a:buSzPct val="100000"/>
        <a:buFont typeface="STIXGeneral-Regular" charset="0"/>
        <a:buChar char="⭐︎"/>
        <a:tabLst/>
        <a:defRPr sz="180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5pPr>
      <a:lvl6pPr marL="1217295" marR="0" indent="-360045" algn="l" defTabSz="914400" rtl="0" eaLnBrk="1" latinLnBrk="0" hangingPunct="1">
        <a:lnSpc>
          <a:spcPct val="100000"/>
        </a:lnSpc>
        <a:spcBef>
          <a:spcPts val="750"/>
        </a:spcBef>
        <a:spcAft>
          <a:spcPts val="0"/>
        </a:spcAft>
        <a:buClrTx/>
        <a:buSzPct val="100000"/>
        <a:buFontTx/>
        <a:buChar char="»"/>
        <a:tabLst/>
        <a:defRPr sz="3150" b="0" i="0" u="none" strike="noStrike" cap="none" spc="0" baseline="0">
          <a:ln>
            <a:noFill/>
          </a:ln>
          <a:solidFill>
            <a:schemeClr val="accent3">
              <a:lumOff val="44000"/>
            </a:schemeClr>
          </a:solidFill>
          <a:uFillTx/>
          <a:latin typeface="Arial"/>
          <a:ea typeface="Arial"/>
          <a:cs typeface="Arial"/>
          <a:sym typeface="Arial"/>
        </a:defRPr>
      </a:lvl6pPr>
      <a:lvl7pPr marL="1388745" marR="0" indent="-360045" algn="l" defTabSz="914400" rtl="0" eaLnBrk="1" latinLnBrk="0" hangingPunct="1">
        <a:lnSpc>
          <a:spcPct val="100000"/>
        </a:lnSpc>
        <a:spcBef>
          <a:spcPts val="750"/>
        </a:spcBef>
        <a:spcAft>
          <a:spcPts val="0"/>
        </a:spcAft>
        <a:buClrTx/>
        <a:buSzPct val="100000"/>
        <a:buFontTx/>
        <a:buChar char="»"/>
        <a:tabLst/>
        <a:defRPr sz="3150" b="0" i="0" u="none" strike="noStrike" cap="none" spc="0" baseline="0">
          <a:ln>
            <a:noFill/>
          </a:ln>
          <a:solidFill>
            <a:schemeClr val="accent3">
              <a:lumOff val="44000"/>
            </a:schemeClr>
          </a:solidFill>
          <a:uFillTx/>
          <a:latin typeface="Arial"/>
          <a:ea typeface="Arial"/>
          <a:cs typeface="Arial"/>
          <a:sym typeface="Arial"/>
        </a:defRPr>
      </a:lvl7pPr>
      <a:lvl8pPr marL="1560195" marR="0" indent="-360045" algn="l" defTabSz="914400" rtl="0" eaLnBrk="1" latinLnBrk="0" hangingPunct="1">
        <a:lnSpc>
          <a:spcPct val="100000"/>
        </a:lnSpc>
        <a:spcBef>
          <a:spcPts val="750"/>
        </a:spcBef>
        <a:spcAft>
          <a:spcPts val="0"/>
        </a:spcAft>
        <a:buClrTx/>
        <a:buSzPct val="100000"/>
        <a:buFontTx/>
        <a:buChar char="»"/>
        <a:tabLst/>
        <a:defRPr sz="3150" b="0" i="0" u="none" strike="noStrike" cap="none" spc="0" baseline="0">
          <a:ln>
            <a:noFill/>
          </a:ln>
          <a:solidFill>
            <a:schemeClr val="accent3">
              <a:lumOff val="44000"/>
            </a:schemeClr>
          </a:solidFill>
          <a:uFillTx/>
          <a:latin typeface="Arial"/>
          <a:ea typeface="Arial"/>
          <a:cs typeface="Arial"/>
          <a:sym typeface="Arial"/>
        </a:defRPr>
      </a:lvl8pPr>
      <a:lvl9pPr marL="1731645" marR="0" indent="-360045" algn="l" defTabSz="914400" rtl="0" eaLnBrk="1" latinLnBrk="0" hangingPunct="1">
        <a:lnSpc>
          <a:spcPct val="100000"/>
        </a:lnSpc>
        <a:spcBef>
          <a:spcPts val="750"/>
        </a:spcBef>
        <a:spcAft>
          <a:spcPts val="0"/>
        </a:spcAft>
        <a:buClrTx/>
        <a:buSzPct val="100000"/>
        <a:buFontTx/>
        <a:buChar char="»"/>
        <a:tabLst/>
        <a:defRPr sz="3150" b="0" i="0" u="none" strike="noStrike" cap="none" spc="0" baseline="0">
          <a:ln>
            <a:noFill/>
          </a:ln>
          <a:solidFill>
            <a:schemeClr val="accent3">
              <a:lumOff val="44000"/>
            </a:schemeClr>
          </a:solidFill>
          <a:uFillTx/>
          <a:latin typeface="Arial"/>
          <a:ea typeface="Arial"/>
          <a:cs typeface="Arial"/>
          <a:sym typeface="Arial"/>
        </a:defRPr>
      </a:lvl9pPr>
    </p:bodyStyle>
    <p:otherStyle>
      <a:lvl1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1pPr>
      <a:lvl2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2pPr>
      <a:lvl3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3pPr>
      <a:lvl4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4pPr>
      <a:lvl5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5pPr>
      <a:lvl6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6pPr>
      <a:lvl7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7pPr>
      <a:lvl8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8pPr>
      <a:lvl9pPr marL="0" marR="0" indent="0" algn="r" defTabSz="309563" rtl="0" eaLnBrk="1" latinLnBrk="0" hangingPunct="1">
        <a:lnSpc>
          <a:spcPct val="100000"/>
        </a:lnSpc>
        <a:spcBef>
          <a:spcPts val="0"/>
        </a:spcBef>
        <a:spcAft>
          <a:spcPts val="0"/>
        </a:spcAft>
        <a:buClrTx/>
        <a:buSzTx/>
        <a:buFontTx/>
        <a:buNone/>
        <a:tabLst/>
        <a:defRPr sz="135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link.zhihu.com/?target=https%3A//www.tableau.com/zh-cn"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tiff"/><Relationship Id="rId4" Type="http://schemas.openxmlformats.org/officeDocument/2006/relationships/hyperlink" Target="https://link.zhihu.com/?target=https%3A//www.qlik.com/us/" TargetMode="Externa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hyperlink" Target="https://link.zhihu.com/?target=http%3A//www.finebi.com/%3Futm_source%3Dmedia%26utm_medium%3Dzhihu"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hyperlink" Target="https://www.aliyun.com/product/bigdata/bi?spm=5176.13910061.747570.3.1fd036f6Vrslwq"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zhuanlan.zhihu.com/p/108076130"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D940E79-8C73-2948-B277-E7A684C9563E}"/>
              </a:ext>
            </a:extLst>
          </p:cNvPr>
          <p:cNvSpPr txBox="1"/>
          <p:nvPr/>
        </p:nvSpPr>
        <p:spPr>
          <a:xfrm>
            <a:off x="4530188" y="1844824"/>
            <a:ext cx="3131625" cy="3262430"/>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chemeClr val="bg1"/>
                </a:solidFill>
                <a:effectLst/>
                <a:uFillTx/>
                <a:latin typeface="Arial"/>
                <a:ea typeface="Arial"/>
                <a:cs typeface="Arial"/>
                <a:sym typeface="Arial"/>
              </a:rPr>
              <a:t>BI</a:t>
            </a:r>
            <a:r>
              <a:rPr kumimoji="0" lang="zh-CN" altLang="en-US" sz="5000" b="0" i="0" u="none" strike="noStrike" cap="none" spc="0" normalizeH="0" baseline="0" dirty="0">
                <a:ln>
                  <a:noFill/>
                </a:ln>
                <a:solidFill>
                  <a:schemeClr val="bg1"/>
                </a:solidFill>
                <a:effectLst/>
                <a:uFillTx/>
                <a:latin typeface="Arial"/>
                <a:ea typeface="Arial"/>
                <a:cs typeface="Arial"/>
                <a:sym typeface="Arial"/>
              </a:rPr>
              <a:t> 与 报表</a:t>
            </a:r>
            <a:endParaRPr kumimoji="0" lang="en-US" altLang="zh-CN" sz="5000" b="0" i="0" u="none" strike="noStrike" cap="none" spc="0" normalizeH="0" baseline="0" dirty="0">
              <a:ln>
                <a:noFill/>
              </a:ln>
              <a:solidFill>
                <a:schemeClr val="bg1"/>
              </a:solidFill>
              <a:effectLst/>
              <a:uFillTx/>
              <a:latin typeface="Arial"/>
              <a:ea typeface="Arial"/>
              <a:cs typeface="Arial"/>
              <a:sym typeface="Arial"/>
            </a:endParaRPr>
          </a:p>
          <a:p>
            <a:pPr marL="0" marR="0" indent="0" algn="ctr" defTabSz="825501" rtl="0" fontAlgn="auto" latinLnBrk="0" hangingPunct="0">
              <a:lnSpc>
                <a:spcPct val="100000"/>
              </a:lnSpc>
              <a:spcBef>
                <a:spcPts val="0"/>
              </a:spcBef>
              <a:spcAft>
                <a:spcPts val="0"/>
              </a:spcAft>
              <a:buClrTx/>
              <a:buSzTx/>
              <a:buFontTx/>
              <a:buNone/>
              <a:tabLst/>
            </a:pPr>
            <a:endParaRPr lang="en-US" altLang="zh-CN" sz="5000" dirty="0">
              <a:solidFill>
                <a:schemeClr val="bg1"/>
              </a:solidFill>
              <a:latin typeface="Arial"/>
              <a:ea typeface="Arial"/>
              <a:cs typeface="Arial"/>
              <a:sym typeface="Arial"/>
            </a:endParaRPr>
          </a:p>
          <a:p>
            <a:pPr marL="0" marR="0" indent="0" algn="ctr" defTabSz="825501" rtl="0" fontAlgn="auto" latinLnBrk="0" hangingPunct="0">
              <a:lnSpc>
                <a:spcPct val="100000"/>
              </a:lnSpc>
              <a:spcBef>
                <a:spcPts val="0"/>
              </a:spcBef>
              <a:spcAft>
                <a:spcPts val="0"/>
              </a:spcAft>
              <a:buClrTx/>
              <a:buSzTx/>
              <a:buFontTx/>
              <a:buNone/>
              <a:tabLst/>
            </a:pPr>
            <a:endParaRPr lang="en-US" altLang="zh-CN" sz="3200" dirty="0">
              <a:solidFill>
                <a:schemeClr val="bg1"/>
              </a:solidFill>
              <a:latin typeface="Arial"/>
              <a:ea typeface="Arial"/>
              <a:cs typeface="Arial"/>
              <a:sym typeface="Arial"/>
            </a:endParaRPr>
          </a:p>
          <a:p>
            <a:pPr marL="0" marR="0" indent="0" algn="ctr" defTabSz="825501" rtl="0" fontAlgn="auto" latinLnBrk="0" hangingPunct="0">
              <a:lnSpc>
                <a:spcPct val="100000"/>
              </a:lnSpc>
              <a:spcBef>
                <a:spcPts val="0"/>
              </a:spcBef>
              <a:spcAft>
                <a:spcPts val="0"/>
              </a:spcAft>
              <a:buClrTx/>
              <a:buSzTx/>
              <a:buFontTx/>
              <a:buNone/>
              <a:tabLst/>
            </a:pPr>
            <a:r>
              <a:rPr lang="en-US" altLang="zh-CN" sz="3200" dirty="0" err="1">
                <a:solidFill>
                  <a:schemeClr val="bg1"/>
                </a:solidFill>
                <a:latin typeface="Arial"/>
                <a:ea typeface="Arial"/>
                <a:cs typeface="Arial"/>
                <a:sym typeface="Arial"/>
              </a:rPr>
              <a:t>yuyingdeng</a:t>
            </a:r>
            <a:endParaRPr lang="en-US" altLang="zh-CN" sz="3200" dirty="0">
              <a:solidFill>
                <a:schemeClr val="bg1"/>
              </a:solidFill>
              <a:latin typeface="Arial"/>
              <a:ea typeface="Arial"/>
              <a:cs typeface="Arial"/>
              <a:sym typeface="Arial"/>
            </a:endParaRPr>
          </a:p>
          <a:p>
            <a:pPr marL="0" marR="0" indent="0" algn="ctr" defTabSz="825501" rtl="0" fontAlgn="auto" latinLnBrk="0" hangingPunct="0">
              <a:lnSpc>
                <a:spcPct val="100000"/>
              </a:lnSpc>
              <a:spcBef>
                <a:spcPts val="0"/>
              </a:spcBef>
              <a:spcAft>
                <a:spcPts val="0"/>
              </a:spcAft>
              <a:buClrTx/>
              <a:buSzTx/>
              <a:buFontTx/>
              <a:buNone/>
              <a:tabLst/>
            </a:pPr>
            <a:r>
              <a:rPr kumimoji="0" lang="en-US" altLang="zh-CN" sz="3200" b="0" i="0" u="none" strike="noStrike" cap="none" spc="0" normalizeH="0" baseline="0" dirty="0">
                <a:ln>
                  <a:noFill/>
                </a:ln>
                <a:solidFill>
                  <a:schemeClr val="bg1"/>
                </a:solidFill>
                <a:effectLst/>
                <a:uFillTx/>
                <a:latin typeface="Arial"/>
                <a:ea typeface="Arial"/>
                <a:cs typeface="Arial"/>
                <a:sym typeface="Arial"/>
              </a:rPr>
              <a:t>2020.8</a:t>
            </a:r>
            <a:r>
              <a:rPr lang="en-US" altLang="zh-CN" sz="3200" dirty="0">
                <a:solidFill>
                  <a:schemeClr val="bg1"/>
                </a:solidFill>
                <a:latin typeface="Arial"/>
                <a:ea typeface="Arial"/>
                <a:cs typeface="Arial"/>
                <a:sym typeface="Arial"/>
              </a:rPr>
              <a:t>.20</a:t>
            </a:r>
            <a:endParaRPr kumimoji="0" lang="zh-CN" altLang="en-US" sz="3200" b="0" i="0" u="none" strike="noStrike" cap="none" spc="0" normalizeH="0" baseline="0" dirty="0">
              <a:ln>
                <a:noFill/>
              </a:ln>
              <a:solidFill>
                <a:schemeClr val="bg1"/>
              </a:solidFill>
              <a:effectLst/>
              <a:uFillTx/>
              <a:latin typeface="Arial"/>
              <a:ea typeface="Arial"/>
              <a:cs typeface="Arial"/>
              <a:sym typeface="Arial"/>
            </a:endParaRPr>
          </a:p>
        </p:txBody>
      </p:sp>
    </p:spTree>
    <p:extLst>
      <p:ext uri="{BB962C8B-B14F-4D97-AF65-F5344CB8AC3E}">
        <p14:creationId xmlns:p14="http://schemas.microsoft.com/office/powerpoint/2010/main" val="1900625210"/>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5"/>
            <a:ext cx="10972800" cy="824078"/>
          </a:xfrm>
          <a:ln w="25400">
            <a:miter lim="400000"/>
          </a:ln>
        </p:spPr>
        <p:txBody>
          <a:bodyPr lIns="121919" tIns="121919" rIns="121919" bIns="121919" anchor="ctr">
            <a:normAutofit fontScale="90000"/>
          </a:bodyPr>
          <a:lstStyle/>
          <a:p>
            <a:r>
              <a:rPr kumimoji="1" lang="en-US" altLang="zh-CN" dirty="0">
                <a:latin typeface="TTTGB"/>
                <a:ea typeface="TTTGB Medium" panose="020C06030202040F0204" pitchFamily="34" charset="-122"/>
                <a:sym typeface="TTTGB"/>
              </a:rPr>
              <a:t>BI</a:t>
            </a:r>
            <a:r>
              <a:rPr kumimoji="1" lang="zh-CN" altLang="en-US" dirty="0">
                <a:latin typeface="TTTGB"/>
                <a:ea typeface="TTTGB Medium" panose="020C06030202040F0204" pitchFamily="34" charset="-122"/>
                <a:sym typeface="TTTGB"/>
              </a:rPr>
              <a:t> 系统架构</a:t>
            </a:r>
          </a:p>
        </p:txBody>
      </p:sp>
      <p:sp>
        <p:nvSpPr>
          <p:cNvPr id="6" name="文本框 5">
            <a:extLst>
              <a:ext uri="{FF2B5EF4-FFF2-40B4-BE49-F238E27FC236}">
                <a16:creationId xmlns:a16="http://schemas.microsoft.com/office/drawing/2014/main" id="{2BFF3A83-607C-8F4D-970E-662D2A0C3BE4}"/>
              </a:ext>
            </a:extLst>
          </p:cNvPr>
          <p:cNvSpPr txBox="1"/>
          <p:nvPr/>
        </p:nvSpPr>
        <p:spPr>
          <a:xfrm>
            <a:off x="380696" y="836713"/>
            <a:ext cx="11691967" cy="39395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r>
              <a:rPr lang="zh-CN" altLang="en-US" sz="1600" dirty="0">
                <a:solidFill>
                  <a:schemeClr val="bg1"/>
                </a:solidFill>
              </a:rPr>
              <a:t>从技术架构来讲，</a:t>
            </a:r>
            <a:r>
              <a:rPr lang="en-US" altLang="zh-CN" sz="1600" dirty="0">
                <a:solidFill>
                  <a:schemeClr val="bg1"/>
                </a:solidFill>
              </a:rPr>
              <a:t>BI</a:t>
            </a:r>
            <a:r>
              <a:rPr lang="zh-CN" altLang="en-US" sz="1600" dirty="0">
                <a:solidFill>
                  <a:schemeClr val="bg1"/>
                </a:solidFill>
              </a:rPr>
              <a:t>系统主要由</a:t>
            </a:r>
            <a:r>
              <a:rPr lang="zh-CN" altLang="en-US" sz="1600" dirty="0">
                <a:solidFill>
                  <a:srgbClr val="FFFF00"/>
                </a:solidFill>
              </a:rPr>
              <a:t>数据源、数据仓库、数据集市、商业智能应用和元数据</a:t>
            </a:r>
            <a:r>
              <a:rPr lang="zh-CN" altLang="en-US" sz="1600" dirty="0">
                <a:solidFill>
                  <a:schemeClr val="bg1"/>
                </a:solidFill>
              </a:rPr>
              <a:t>几个部分组成。</a:t>
            </a:r>
            <a:endParaRPr lang="en-US" altLang="zh-CN" sz="1600" dirty="0">
              <a:solidFill>
                <a:schemeClr val="bg1"/>
              </a:solidFill>
            </a:endParaRPr>
          </a:p>
          <a:p>
            <a:endParaRPr lang="zh-CN" altLang="en-US" sz="1600" dirty="0">
              <a:solidFill>
                <a:schemeClr val="bg1"/>
              </a:solidFill>
            </a:endParaRPr>
          </a:p>
          <a:p>
            <a:r>
              <a:rPr lang="zh-CN" altLang="en-US" sz="1600" dirty="0">
                <a:solidFill>
                  <a:schemeClr val="bg1"/>
                </a:solidFill>
              </a:rPr>
              <a:t>    １．数据源：包括历史数据、现有业务系统数据、其他文件信息以及外部数据。</a:t>
            </a:r>
            <a:br>
              <a:rPr lang="zh-CN" altLang="en-US" sz="1600" dirty="0">
                <a:solidFill>
                  <a:schemeClr val="bg1"/>
                </a:solidFill>
              </a:rPr>
            </a:br>
            <a:br>
              <a:rPr lang="zh-CN" altLang="en-US" sz="1600" dirty="0">
                <a:solidFill>
                  <a:schemeClr val="bg1"/>
                </a:solidFill>
              </a:rPr>
            </a:br>
            <a:r>
              <a:rPr lang="zh-CN" altLang="en-US" sz="1600" dirty="0">
                <a:solidFill>
                  <a:schemeClr val="bg1"/>
                </a:solidFill>
              </a:rPr>
              <a:t>    ２．数据仓库系统 </a:t>
            </a:r>
            <a:r>
              <a:rPr lang="en-US" altLang="zh-CN" sz="1600" dirty="0">
                <a:solidFill>
                  <a:schemeClr val="bg1"/>
                </a:solidFill>
              </a:rPr>
              <a:t>(</a:t>
            </a:r>
            <a:r>
              <a:rPr lang="en" altLang="zh-CN" sz="1600" dirty="0">
                <a:solidFill>
                  <a:schemeClr val="bg1"/>
                </a:solidFill>
              </a:rPr>
              <a:t>Data</a:t>
            </a:r>
            <a:r>
              <a:rPr lang="zh-CN" altLang="en-US" sz="1600" dirty="0">
                <a:solidFill>
                  <a:schemeClr val="bg1"/>
                </a:solidFill>
              </a:rPr>
              <a:t> </a:t>
            </a:r>
            <a:r>
              <a:rPr lang="en" altLang="zh-CN" sz="1600" dirty="0">
                <a:solidFill>
                  <a:schemeClr val="bg1"/>
                </a:solidFill>
              </a:rPr>
              <a:t>Warehouse</a:t>
            </a:r>
            <a:r>
              <a:rPr lang="en-US" altLang="zh-CN" sz="1600" dirty="0">
                <a:solidFill>
                  <a:schemeClr val="bg1"/>
                </a:solidFill>
              </a:rPr>
              <a:t>) </a:t>
            </a:r>
            <a:r>
              <a:rPr lang="zh-CN" altLang="en-US" sz="1600" dirty="0">
                <a:solidFill>
                  <a:schemeClr val="bg1"/>
                </a:solidFill>
              </a:rPr>
              <a:t> </a:t>
            </a:r>
            <a:r>
              <a:rPr lang="en-US" altLang="zh-CN" sz="1600" dirty="0">
                <a:solidFill>
                  <a:schemeClr val="bg1"/>
                </a:solidFill>
              </a:rPr>
              <a:t>(</a:t>
            </a:r>
            <a:r>
              <a:rPr lang="zh-CN" altLang="en-US" sz="1600" dirty="0">
                <a:solidFill>
                  <a:schemeClr val="bg1"/>
                </a:solidFill>
              </a:rPr>
              <a:t>包括</a:t>
            </a:r>
            <a:r>
              <a:rPr lang="zh-CN" altLang="en" sz="1600" dirty="0">
                <a:solidFill>
                  <a:schemeClr val="bg1"/>
                </a:solidFill>
              </a:rPr>
              <a:t>数据仓库</a:t>
            </a:r>
            <a:r>
              <a:rPr lang="zh-CN" altLang="en-US" sz="1600" dirty="0">
                <a:solidFill>
                  <a:schemeClr val="bg1"/>
                </a:solidFill>
              </a:rPr>
              <a:t>技术</a:t>
            </a:r>
            <a:r>
              <a:rPr lang="en" altLang="zh-CN" sz="1600" dirty="0">
                <a:solidFill>
                  <a:schemeClr val="bg1"/>
                </a:solidFill>
              </a:rPr>
              <a:t>ETL </a:t>
            </a:r>
            <a:r>
              <a:rPr lang="en-US" altLang="zh-CN" sz="1600" dirty="0">
                <a:solidFill>
                  <a:schemeClr val="bg1"/>
                </a:solidFill>
              </a:rPr>
              <a:t>) </a:t>
            </a:r>
            <a:r>
              <a:rPr lang="zh-CN" altLang="en" sz="1600" dirty="0">
                <a:solidFill>
                  <a:schemeClr val="bg1"/>
                </a:solidFill>
              </a:rPr>
              <a:t>：</a:t>
            </a:r>
            <a:r>
              <a:rPr lang="zh-CN" altLang="en-US" sz="1600" dirty="0">
                <a:solidFill>
                  <a:schemeClr val="bg1"/>
                </a:solidFill>
              </a:rPr>
              <a:t>商业智能的核心部分，存储企业中所有细节性的数据。通过</a:t>
            </a:r>
            <a:r>
              <a:rPr lang="en" altLang="zh-CN" sz="1600" dirty="0">
                <a:solidFill>
                  <a:schemeClr val="bg1"/>
                </a:solidFill>
              </a:rPr>
              <a:t>ETL</a:t>
            </a:r>
            <a:r>
              <a:rPr lang="zh-CN" altLang="en-US" sz="1600" dirty="0">
                <a:solidFill>
                  <a:schemeClr val="bg1"/>
                </a:solidFill>
              </a:rPr>
              <a:t>工具，将从数据源获得的数据进行清洗、转换、整合后，送入数据仓库。供数据集市进行汇聚。</a:t>
            </a:r>
            <a:br>
              <a:rPr lang="zh-CN" altLang="en-US" sz="1600" dirty="0">
                <a:solidFill>
                  <a:schemeClr val="bg1"/>
                </a:solidFill>
              </a:rPr>
            </a:br>
            <a:br>
              <a:rPr lang="zh-CN" altLang="en-US" sz="1600" dirty="0">
                <a:solidFill>
                  <a:schemeClr val="bg1"/>
                </a:solidFill>
              </a:rPr>
            </a:br>
            <a:r>
              <a:rPr lang="zh-CN" altLang="en-US" sz="1600" dirty="0">
                <a:solidFill>
                  <a:schemeClr val="bg1"/>
                </a:solidFill>
              </a:rPr>
              <a:t>    ３．数据集市 </a:t>
            </a:r>
            <a:r>
              <a:rPr lang="en-US" altLang="zh-CN" sz="1600" dirty="0">
                <a:solidFill>
                  <a:schemeClr val="bg1"/>
                </a:solidFill>
              </a:rPr>
              <a:t>(</a:t>
            </a:r>
            <a:r>
              <a:rPr lang="en" altLang="zh-CN" sz="1600" dirty="0">
                <a:solidFill>
                  <a:schemeClr val="bg1"/>
                </a:solidFill>
              </a:rPr>
              <a:t>Data Mart</a:t>
            </a:r>
            <a:r>
              <a:rPr lang="en-US" altLang="zh-CN" sz="1600" dirty="0">
                <a:solidFill>
                  <a:schemeClr val="bg1"/>
                </a:solidFill>
              </a:rPr>
              <a:t>) </a:t>
            </a:r>
            <a:r>
              <a:rPr lang="zh-CN" altLang="en" sz="1600" dirty="0">
                <a:solidFill>
                  <a:schemeClr val="bg1"/>
                </a:solidFill>
              </a:rPr>
              <a:t>：</a:t>
            </a:r>
            <a:r>
              <a:rPr lang="zh-CN" altLang="en-US" sz="1600" dirty="0">
                <a:solidFill>
                  <a:schemeClr val="bg1"/>
                </a:solidFill>
              </a:rPr>
              <a:t>根据不同业务部门的需求，可以有不同的数据集市。数据集市保存的是已经汇聚过的数据，细节性低，粒度比较大。数据集市可以供部门进入</a:t>
            </a:r>
            <a:r>
              <a:rPr lang="en" altLang="zh-CN" sz="1600" dirty="0">
                <a:solidFill>
                  <a:schemeClr val="bg1"/>
                </a:solidFill>
              </a:rPr>
              <a:t>OLAP</a:t>
            </a:r>
            <a:r>
              <a:rPr lang="zh-CN" altLang="en-US" sz="1600" dirty="0">
                <a:solidFill>
                  <a:schemeClr val="bg1"/>
                </a:solidFill>
              </a:rPr>
              <a:t>分析以及决策支持或者诸如报表分析等其他应用。</a:t>
            </a:r>
            <a:br>
              <a:rPr lang="zh-CN" altLang="en-US" sz="1600" dirty="0">
                <a:solidFill>
                  <a:schemeClr val="bg1"/>
                </a:solidFill>
              </a:rPr>
            </a:br>
            <a:br>
              <a:rPr lang="zh-CN" altLang="en-US" sz="1600" dirty="0">
                <a:solidFill>
                  <a:schemeClr val="bg1"/>
                </a:solidFill>
              </a:rPr>
            </a:br>
            <a:r>
              <a:rPr lang="zh-CN" altLang="en-US" sz="1600" dirty="0">
                <a:solidFill>
                  <a:schemeClr val="bg1"/>
                </a:solidFill>
              </a:rPr>
              <a:t>    ４．商业智能应用：联机分析处理</a:t>
            </a:r>
            <a:r>
              <a:rPr lang="en" altLang="zh-CN" sz="1600" dirty="0">
                <a:solidFill>
                  <a:schemeClr val="bg1"/>
                </a:solidFill>
              </a:rPr>
              <a:t>OLAP</a:t>
            </a:r>
            <a:r>
              <a:rPr lang="zh-CN" altLang="en" sz="1600" dirty="0">
                <a:solidFill>
                  <a:schemeClr val="bg1"/>
                </a:solidFill>
              </a:rPr>
              <a:t>，</a:t>
            </a:r>
            <a:r>
              <a:rPr lang="zh-CN" altLang="en-US" sz="1600" dirty="0">
                <a:solidFill>
                  <a:schemeClr val="bg1"/>
                </a:solidFill>
              </a:rPr>
              <a:t>数据挖掘</a:t>
            </a:r>
            <a:r>
              <a:rPr lang="en" altLang="zh-CN" sz="1600" dirty="0">
                <a:solidFill>
                  <a:schemeClr val="bg1"/>
                </a:solidFill>
              </a:rPr>
              <a:t>DM</a:t>
            </a:r>
            <a:r>
              <a:rPr lang="zh-CN" altLang="en-US" sz="1600" dirty="0">
                <a:solidFill>
                  <a:schemeClr val="bg1"/>
                </a:solidFill>
              </a:rPr>
              <a:t>等。</a:t>
            </a:r>
            <a:r>
              <a:rPr lang="en" altLang="zh-CN" sz="1600" dirty="0">
                <a:solidFill>
                  <a:schemeClr val="bg1"/>
                </a:solidFill>
              </a:rPr>
              <a:t>OLAP</a:t>
            </a:r>
            <a:r>
              <a:rPr lang="zh-CN" altLang="en-US" sz="1600" dirty="0">
                <a:solidFill>
                  <a:schemeClr val="bg1"/>
                </a:solidFill>
              </a:rPr>
              <a:t>是数据仓库系统的主要应用，支持复杂的分析操作，侧重决策支持，并提供直观的查询结果。</a:t>
            </a:r>
            <a:r>
              <a:rPr lang="en-US" altLang="zh-CN" sz="1600" dirty="0">
                <a:solidFill>
                  <a:schemeClr val="bg1"/>
                </a:solidFill>
              </a:rPr>
              <a:t>DM</a:t>
            </a:r>
            <a:r>
              <a:rPr lang="zh-CN" altLang="en-US" sz="1600" dirty="0">
                <a:solidFill>
                  <a:schemeClr val="bg1"/>
                </a:solidFill>
              </a:rPr>
              <a:t> 使用神经网络、关联规则等技术，用来发现数据之间的关系，做出基于数据的推断。</a:t>
            </a:r>
            <a:br>
              <a:rPr lang="zh-CN" altLang="en-US" sz="1600" dirty="0">
                <a:solidFill>
                  <a:schemeClr val="bg1"/>
                </a:solidFill>
              </a:rPr>
            </a:br>
            <a:br>
              <a:rPr lang="zh-CN" altLang="en-US" sz="1600" dirty="0">
                <a:solidFill>
                  <a:schemeClr val="bg1"/>
                </a:solidFill>
              </a:rPr>
            </a:br>
            <a:r>
              <a:rPr lang="zh-CN" altLang="en-US" sz="1600" dirty="0">
                <a:solidFill>
                  <a:schemeClr val="bg1"/>
                </a:solidFill>
              </a:rPr>
              <a:t>    ５．元数据：是管理</a:t>
            </a:r>
            <a:r>
              <a:rPr lang="en-US" altLang="zh-CN" sz="1600" dirty="0">
                <a:solidFill>
                  <a:schemeClr val="bg1"/>
                </a:solidFill>
              </a:rPr>
              <a:t>BI</a:t>
            </a:r>
            <a:r>
              <a:rPr lang="zh-CN" altLang="en-US" sz="1600" dirty="0">
                <a:solidFill>
                  <a:schemeClr val="bg1"/>
                </a:solidFill>
              </a:rPr>
              <a:t>系统的数据，其主要部分类似于数据字典，其内容贯穿了</a:t>
            </a:r>
            <a:r>
              <a:rPr lang="en-US" altLang="zh-CN" sz="1600" dirty="0">
                <a:solidFill>
                  <a:schemeClr val="bg1"/>
                </a:solidFill>
              </a:rPr>
              <a:t>BI</a:t>
            </a:r>
            <a:r>
              <a:rPr lang="zh-CN" altLang="en-US" sz="1600" dirty="0">
                <a:solidFill>
                  <a:schemeClr val="bg1"/>
                </a:solidFill>
              </a:rPr>
              <a:t>应用的各阶段，记录着从</a:t>
            </a:r>
            <a:r>
              <a:rPr lang="en" altLang="zh-CN" sz="1600" dirty="0">
                <a:solidFill>
                  <a:schemeClr val="bg1"/>
                </a:solidFill>
              </a:rPr>
              <a:t>ETL</a:t>
            </a:r>
            <a:r>
              <a:rPr lang="zh-CN" altLang="en-US" sz="1600" dirty="0">
                <a:solidFill>
                  <a:schemeClr val="bg1"/>
                </a:solidFill>
              </a:rPr>
              <a:t>到分析展现各个阶段和各组成部分的管理信息。</a:t>
            </a:r>
            <a:endParaRPr lang="en-US" altLang="zh-CN" sz="1600" dirty="0">
              <a:solidFill>
                <a:schemeClr val="bg1"/>
              </a:solidFill>
            </a:endParaRPr>
          </a:p>
        </p:txBody>
      </p:sp>
      <p:pic>
        <p:nvPicPr>
          <p:cNvPr id="9" name="图片 8">
            <a:extLst>
              <a:ext uri="{FF2B5EF4-FFF2-40B4-BE49-F238E27FC236}">
                <a16:creationId xmlns:a16="http://schemas.microsoft.com/office/drawing/2014/main" id="{5D142CC5-0F1D-1249-B9C6-B1E0921108B5}"/>
              </a:ext>
            </a:extLst>
          </p:cNvPr>
          <p:cNvPicPr>
            <a:picLocks noChangeAspect="1"/>
          </p:cNvPicPr>
          <p:nvPr/>
        </p:nvPicPr>
        <p:blipFill rotWithShape="1">
          <a:blip r:embed="rId3"/>
          <a:srcRect t="14463" b="21178"/>
          <a:stretch/>
        </p:blipFill>
        <p:spPr>
          <a:xfrm>
            <a:off x="3863752" y="4477131"/>
            <a:ext cx="4998840" cy="2368234"/>
          </a:xfrm>
          <a:prstGeom prst="rect">
            <a:avLst/>
          </a:prstGeom>
        </p:spPr>
      </p:pic>
    </p:spTree>
    <p:extLst>
      <p:ext uri="{BB962C8B-B14F-4D97-AF65-F5344CB8AC3E}">
        <p14:creationId xmlns:p14="http://schemas.microsoft.com/office/powerpoint/2010/main" val="3364624471"/>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14B4D64C-803E-8C4C-87F2-14AEAB5D01CC}"/>
              </a:ext>
            </a:extLst>
          </p:cNvPr>
          <p:cNvSpPr>
            <a:spLocks noGrp="1"/>
          </p:cNvSpPr>
          <p:nvPr>
            <p:ph type="title"/>
          </p:nvPr>
        </p:nvSpPr>
        <p:spPr>
          <a:xfrm>
            <a:off x="609600" y="273273"/>
            <a:ext cx="10972800" cy="658752"/>
          </a:xfrm>
          <a:ln w="25400">
            <a:miter lim="400000"/>
          </a:ln>
        </p:spPr>
        <p:txBody>
          <a:bodyPr lIns="121919" tIns="121919" rIns="121919" bIns="121919" anchor="ctr">
            <a:noAutofit/>
          </a:bodyPr>
          <a:lstStyle/>
          <a:p>
            <a:r>
              <a:rPr kumimoji="1" lang="en-US" altLang="zh-CN" sz="3600" dirty="0">
                <a:latin typeface="TTTGB"/>
                <a:ea typeface="TTTGB Medium" panose="020C06030202040F0204" pitchFamily="34" charset="-122"/>
                <a:sym typeface="TTTGB"/>
              </a:rPr>
              <a:t>BI</a:t>
            </a:r>
            <a:r>
              <a:rPr kumimoji="1" lang="zh-CN" altLang="en-US" sz="3600" dirty="0">
                <a:latin typeface="TTTGB"/>
                <a:ea typeface="TTTGB Medium" panose="020C06030202040F0204" pitchFamily="34" charset="-122"/>
                <a:sym typeface="TTTGB"/>
              </a:rPr>
              <a:t> 举例</a:t>
            </a:r>
          </a:p>
        </p:txBody>
      </p:sp>
      <p:pic>
        <p:nvPicPr>
          <p:cNvPr id="10" name="图片 9">
            <a:extLst>
              <a:ext uri="{FF2B5EF4-FFF2-40B4-BE49-F238E27FC236}">
                <a16:creationId xmlns:a16="http://schemas.microsoft.com/office/drawing/2014/main" id="{9FD76C34-13F4-AA40-814D-DF157F6847AB}"/>
              </a:ext>
            </a:extLst>
          </p:cNvPr>
          <p:cNvPicPr>
            <a:picLocks noChangeAspect="1"/>
          </p:cNvPicPr>
          <p:nvPr/>
        </p:nvPicPr>
        <p:blipFill rotWithShape="1">
          <a:blip r:embed="rId3"/>
          <a:srcRect l="3641" r="3926"/>
          <a:stretch/>
        </p:blipFill>
        <p:spPr>
          <a:xfrm>
            <a:off x="5098375" y="1268760"/>
            <a:ext cx="6974289" cy="5517232"/>
          </a:xfrm>
          <a:prstGeom prst="rect">
            <a:avLst/>
          </a:prstGeom>
          <a:effectLst>
            <a:outerShdw blurRad="50800" dist="38100" algn="l" rotWithShape="0">
              <a:prstClr val="black">
                <a:alpha val="40000"/>
              </a:prstClr>
            </a:outerShdw>
          </a:effectLst>
        </p:spPr>
      </p:pic>
      <p:sp>
        <p:nvSpPr>
          <p:cNvPr id="11" name="矩形 10">
            <a:extLst>
              <a:ext uri="{FF2B5EF4-FFF2-40B4-BE49-F238E27FC236}">
                <a16:creationId xmlns:a16="http://schemas.microsoft.com/office/drawing/2014/main" id="{0CA28563-8D69-7D4E-9F3D-569DD7642127}"/>
              </a:ext>
            </a:extLst>
          </p:cNvPr>
          <p:cNvSpPr/>
          <p:nvPr/>
        </p:nvSpPr>
        <p:spPr>
          <a:xfrm>
            <a:off x="407368" y="1917409"/>
            <a:ext cx="4566794" cy="3416320"/>
          </a:xfrm>
          <a:prstGeom prst="rect">
            <a:avLst/>
          </a:prstGeom>
        </p:spPr>
        <p:txBody>
          <a:bodyPr wrap="square">
            <a:spAutoFit/>
          </a:bodyPr>
          <a:lstStyle/>
          <a:p>
            <a:pPr marL="285750" indent="-285750">
              <a:buFont typeface="Arial" panose="020B0604020202020204" pitchFamily="34" charset="0"/>
              <a:buChar char="•"/>
            </a:pPr>
            <a:r>
              <a:rPr lang="zh-CN" altLang="en-US" dirty="0">
                <a:solidFill>
                  <a:srgbClr val="FFFF00"/>
                </a:solidFill>
                <a:latin typeface="-apple-system"/>
              </a:rPr>
              <a:t>问题：最近一月店铺盈利下降</a:t>
            </a:r>
            <a:endParaRPr lang="en-US" altLang="zh-CN" dirty="0">
              <a:solidFill>
                <a:srgbClr val="FFFF00"/>
              </a:solidFill>
              <a:latin typeface="-apple-system"/>
            </a:endParaRPr>
          </a:p>
          <a:p>
            <a:pPr marL="285750" indent="-285750">
              <a:buFont typeface="Arial" panose="020B0604020202020204" pitchFamily="34" charset="0"/>
              <a:buChar char="•"/>
            </a:pPr>
            <a:endParaRPr lang="en-US" altLang="zh-CN" dirty="0">
              <a:solidFill>
                <a:srgbClr val="FFFF00"/>
              </a:solidFill>
              <a:latin typeface="-apple-system"/>
            </a:endParaRPr>
          </a:p>
          <a:p>
            <a:pPr marL="285750" indent="-285750">
              <a:buFont typeface="Arial" panose="020B0604020202020204" pitchFamily="34" charset="0"/>
              <a:buChar char="•"/>
            </a:pPr>
            <a:r>
              <a:rPr lang="zh-CN" altLang="en-US" dirty="0">
                <a:solidFill>
                  <a:srgbClr val="FFFF00"/>
                </a:solidFill>
                <a:latin typeface="-apple-system"/>
              </a:rPr>
              <a:t>思路：</a:t>
            </a:r>
            <a:r>
              <a:rPr lang="zh-CN" altLang="en-US" dirty="0">
                <a:solidFill>
                  <a:schemeClr val="bg1"/>
                </a:solidFill>
                <a:latin typeface="-apple-system"/>
              </a:rPr>
              <a:t>对利润指标背后的信息进行发现和提炼，进行横向和纵向的比较，利用</a:t>
            </a:r>
            <a:r>
              <a:rPr lang="en" altLang="zh-CN" dirty="0">
                <a:solidFill>
                  <a:schemeClr val="bg1"/>
                </a:solidFill>
                <a:latin typeface="-apple-system"/>
              </a:rPr>
              <a:t>BI</a:t>
            </a:r>
            <a:r>
              <a:rPr lang="zh-CN" altLang="en-US" dirty="0">
                <a:solidFill>
                  <a:schemeClr val="bg1"/>
                </a:solidFill>
                <a:latin typeface="-apple-system"/>
              </a:rPr>
              <a:t>去层层定位到下降原因。</a:t>
            </a:r>
            <a:endParaRPr lang="en-US" altLang="zh-CN" dirty="0">
              <a:solidFill>
                <a:schemeClr val="bg1"/>
              </a:solidFill>
              <a:latin typeface="-apple-system"/>
            </a:endParaRPr>
          </a:p>
          <a:p>
            <a:pPr marL="285750" indent="-285750">
              <a:buFont typeface="Arial" panose="020B0604020202020204" pitchFamily="34" charset="0"/>
              <a:buChar char="•"/>
            </a:pPr>
            <a:endParaRPr lang="en-US" altLang="zh-CN" dirty="0">
              <a:solidFill>
                <a:schemeClr val="bg1"/>
              </a:solidFill>
              <a:latin typeface="-apple-system"/>
            </a:endParaRPr>
          </a:p>
          <a:p>
            <a:pPr marL="285750" indent="-285750">
              <a:buFont typeface="Arial" panose="020B0604020202020204" pitchFamily="34" charset="0"/>
              <a:buChar char="•"/>
            </a:pPr>
            <a:r>
              <a:rPr lang="zh-CN" altLang="en-US" dirty="0">
                <a:solidFill>
                  <a:srgbClr val="FFFF00"/>
                </a:solidFill>
                <a:latin typeface="-apple-system"/>
              </a:rPr>
              <a:t>方案：</a:t>
            </a:r>
            <a:endParaRPr lang="en-US" altLang="zh-CN" dirty="0">
              <a:solidFill>
                <a:srgbClr val="FFFF00"/>
              </a:solidFill>
              <a:latin typeface="-apple-system"/>
            </a:endParaRPr>
          </a:p>
          <a:p>
            <a:pPr marL="285750" indent="-285750">
              <a:buFont typeface="Arial" panose="020B0604020202020204" pitchFamily="34" charset="0"/>
              <a:buChar char="•"/>
            </a:pPr>
            <a:r>
              <a:rPr lang="zh-CN" altLang="en-US" dirty="0">
                <a:solidFill>
                  <a:schemeClr val="bg1"/>
                </a:solidFill>
                <a:latin typeface="-apple-system"/>
              </a:rPr>
              <a:t>盈利由“毛利润”和“成本”构成</a:t>
            </a:r>
            <a:endParaRPr lang="en-US" altLang="zh-CN" dirty="0">
              <a:solidFill>
                <a:schemeClr val="bg1"/>
              </a:solidFill>
              <a:latin typeface="-apple-system"/>
            </a:endParaRPr>
          </a:p>
          <a:p>
            <a:pPr marL="285750" indent="-285750">
              <a:buFont typeface="Arial" panose="020B0604020202020204" pitchFamily="34" charset="0"/>
              <a:buChar char="•"/>
            </a:pPr>
            <a:r>
              <a:rPr lang="zh-CN" altLang="en-US" dirty="0">
                <a:solidFill>
                  <a:schemeClr val="bg1"/>
                </a:solidFill>
                <a:latin typeface="-apple-system"/>
              </a:rPr>
              <a:t>“毛利润”拆解：“流量”和“客单价”等；</a:t>
            </a:r>
            <a:endParaRPr lang="en-US" altLang="zh-CN" dirty="0">
              <a:solidFill>
                <a:schemeClr val="bg1"/>
              </a:solidFill>
              <a:latin typeface="-apple-system"/>
            </a:endParaRPr>
          </a:p>
          <a:p>
            <a:pPr marL="285750" indent="-285750">
              <a:buFont typeface="Arial" panose="020B0604020202020204" pitchFamily="34" charset="0"/>
              <a:buChar char="•"/>
            </a:pPr>
            <a:r>
              <a:rPr lang="zh-CN" altLang="en-US" dirty="0">
                <a:solidFill>
                  <a:schemeClr val="bg1"/>
                </a:solidFill>
                <a:latin typeface="-apple-system"/>
              </a:rPr>
              <a:t>定位到主要是“流量”锐减导致的；</a:t>
            </a:r>
            <a:endParaRPr lang="en-US" altLang="zh-CN" dirty="0">
              <a:solidFill>
                <a:schemeClr val="bg1"/>
              </a:solidFill>
              <a:latin typeface="-apple-system"/>
            </a:endParaRPr>
          </a:p>
          <a:p>
            <a:pPr marL="285750" indent="-285750">
              <a:buFont typeface="Arial" panose="020B0604020202020204" pitchFamily="34" charset="0"/>
              <a:buChar char="•"/>
            </a:pPr>
            <a:r>
              <a:rPr lang="zh-CN" altLang="en-US" dirty="0">
                <a:solidFill>
                  <a:schemeClr val="bg1"/>
                </a:solidFill>
                <a:latin typeface="-apple-system"/>
              </a:rPr>
              <a:t>再结合实地考察，近期马路对面开了一家同类型的店铺，导致了自然客流分散。</a:t>
            </a:r>
          </a:p>
        </p:txBody>
      </p:sp>
    </p:spTree>
    <p:extLst>
      <p:ext uri="{BB962C8B-B14F-4D97-AF65-F5344CB8AC3E}">
        <p14:creationId xmlns:p14="http://schemas.microsoft.com/office/powerpoint/2010/main" val="405955464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AD1FC30-421D-D143-ABB5-19042BC65C70}"/>
              </a:ext>
            </a:extLst>
          </p:cNvPr>
          <p:cNvSpPr>
            <a:spLocks noGrp="1"/>
          </p:cNvSpPr>
          <p:nvPr>
            <p:ph type="body" idx="1"/>
          </p:nvPr>
        </p:nvSpPr>
        <p:spPr>
          <a:xfrm>
            <a:off x="1631504" y="2849452"/>
            <a:ext cx="9950896" cy="1010435"/>
          </a:xfrm>
        </p:spPr>
        <p:txBody>
          <a:bodyPr>
            <a:normAutofit/>
          </a:bodyPr>
          <a:lstStyle/>
          <a:p>
            <a:pPr marL="0" indent="0">
              <a:buNone/>
            </a:pPr>
            <a:r>
              <a:rPr kumimoji="1" lang="zh-CN" altLang="en-US" sz="5000" dirty="0">
                <a:solidFill>
                  <a:schemeClr val="bg1"/>
                </a:solidFill>
                <a:latin typeface="TTTGB"/>
                <a:ea typeface="TTTGB Medium" panose="020C06030202040F0204" pitchFamily="34" charset="-122"/>
                <a:sym typeface="TTTGB"/>
              </a:rPr>
              <a:t>区别</a:t>
            </a:r>
            <a:endParaRPr kumimoji="1" lang="en-US" altLang="zh-CN" sz="5000" dirty="0">
              <a:solidFill>
                <a:schemeClr val="bg1"/>
              </a:solidFill>
              <a:latin typeface="TTTGB"/>
              <a:ea typeface="TTTGB Medium" panose="020C06030202040F0204" pitchFamily="34" charset="-122"/>
              <a:sym typeface="TTTGB"/>
            </a:endParaRPr>
          </a:p>
        </p:txBody>
      </p:sp>
      <p:sp>
        <p:nvSpPr>
          <p:cNvPr id="4" name="文本框 3">
            <a:extLst>
              <a:ext uri="{FF2B5EF4-FFF2-40B4-BE49-F238E27FC236}">
                <a16:creationId xmlns:a16="http://schemas.microsoft.com/office/drawing/2014/main" id="{996108DE-D36E-480A-91FB-E5838A786B69}"/>
              </a:ext>
            </a:extLst>
          </p:cNvPr>
          <p:cNvSpPr txBox="1"/>
          <p:nvPr/>
        </p:nvSpPr>
        <p:spPr>
          <a:xfrm>
            <a:off x="623030" y="2492896"/>
            <a:ext cx="504056" cy="172354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lang="en-US" altLang="zh-CN" sz="9600" dirty="0">
                <a:solidFill>
                  <a:schemeClr val="bg1"/>
                </a:solidFill>
                <a:latin typeface="TTTGB"/>
                <a:ea typeface="TTTGB Medium" panose="020C06030202040F0204" pitchFamily="34" charset="-122"/>
                <a:cs typeface="Arial"/>
                <a:sym typeface="TTTGB"/>
              </a:rPr>
              <a:t>2</a:t>
            </a:r>
            <a:endParaRPr kumimoji="0" lang="zh-CN" altLang="en-US"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endParaRPr>
          </a:p>
        </p:txBody>
      </p:sp>
    </p:spTree>
    <p:extLst>
      <p:ext uri="{BB962C8B-B14F-4D97-AF65-F5344CB8AC3E}">
        <p14:creationId xmlns:p14="http://schemas.microsoft.com/office/powerpoint/2010/main" val="630387328"/>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33757018-FB43-AD4D-AAE2-8EFEC8697BAC}"/>
              </a:ext>
            </a:extLst>
          </p:cNvPr>
          <p:cNvSpPr>
            <a:spLocks noGrp="1"/>
          </p:cNvSpPr>
          <p:nvPr>
            <p:ph type="body" idx="1"/>
          </p:nvPr>
        </p:nvSpPr>
        <p:spPr>
          <a:xfrm>
            <a:off x="983432" y="1484784"/>
            <a:ext cx="9486863" cy="4525434"/>
          </a:xfrm>
        </p:spPr>
        <p:txBody>
          <a:bodyPr>
            <a:noAutofit/>
          </a:bodyPr>
          <a:lstStyle/>
          <a:p>
            <a:r>
              <a:rPr lang="zh-CN" altLang="en-US" sz="1800" kern="1200" dirty="0">
                <a:solidFill>
                  <a:schemeClr val="bg1"/>
                </a:solidFill>
                <a:latin typeface="+mn-lt"/>
                <a:ea typeface="+mn-ea"/>
                <a:cs typeface="+mn-cs"/>
              </a:rPr>
              <a:t>报表是数据展示工具，</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是数据分析工具。</a:t>
            </a:r>
            <a:endParaRPr lang="en-US" altLang="zh-CN" sz="1800" kern="1200" dirty="0">
              <a:solidFill>
                <a:schemeClr val="bg1"/>
              </a:solidFill>
              <a:latin typeface="+mn-lt"/>
              <a:ea typeface="+mn-ea"/>
              <a:cs typeface="+mn-cs"/>
            </a:endParaRPr>
          </a:p>
          <a:p>
            <a:r>
              <a:rPr lang="zh-CN" altLang="en-US" sz="1800" kern="1200" dirty="0">
                <a:solidFill>
                  <a:schemeClr val="bg1"/>
                </a:solidFill>
                <a:latin typeface="+mn-lt"/>
                <a:ea typeface="+mn-ea"/>
                <a:cs typeface="+mn-cs"/>
              </a:rPr>
              <a:t>报表是一种展现方式。</a:t>
            </a:r>
            <a:r>
              <a:rPr lang="en-US"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是一种解决方案。</a:t>
            </a:r>
            <a:endParaRPr lang="en-US" altLang="zh-CN" sz="1800" kern="1200" dirty="0">
              <a:solidFill>
                <a:schemeClr val="bg1"/>
              </a:solidFill>
              <a:latin typeface="+mn-lt"/>
              <a:ea typeface="+mn-ea"/>
              <a:cs typeface="+mn-cs"/>
            </a:endParaRPr>
          </a:p>
          <a:p>
            <a:r>
              <a:rPr lang="zh-CN" altLang="en-US" sz="1800" kern="1200" dirty="0">
                <a:solidFill>
                  <a:schemeClr val="bg1"/>
                </a:solidFill>
                <a:latin typeface="+mn-lt"/>
                <a:ea typeface="+mn-ea"/>
                <a:cs typeface="+mn-cs"/>
              </a:rPr>
              <a:t>报表以事实为导向，</a:t>
            </a:r>
            <a:r>
              <a:rPr lang="en-US" altLang="zh-CN" sz="1800" kern="1200" dirty="0">
                <a:solidFill>
                  <a:schemeClr val="bg1"/>
                </a:solidFill>
                <a:latin typeface="+mn-lt"/>
                <a:ea typeface="+mn-ea"/>
                <a:cs typeface="+mn-cs"/>
              </a:rPr>
              <a:t> BI</a:t>
            </a:r>
            <a:r>
              <a:rPr lang="zh-CN" altLang="en-US" sz="1800" kern="1200" dirty="0">
                <a:solidFill>
                  <a:schemeClr val="bg1"/>
                </a:solidFill>
                <a:latin typeface="+mn-lt"/>
                <a:ea typeface="+mn-ea"/>
                <a:cs typeface="+mn-cs"/>
              </a:rPr>
              <a:t>以问题为导向。</a:t>
            </a:r>
            <a:endParaRPr lang="en-US" altLang="zh-CN" sz="1800" kern="1200" dirty="0">
              <a:solidFill>
                <a:schemeClr val="bg1"/>
              </a:solidFill>
              <a:latin typeface="+mn-lt"/>
              <a:ea typeface="+mn-ea"/>
              <a:cs typeface="+mn-cs"/>
            </a:endParaRPr>
          </a:p>
          <a:p>
            <a:r>
              <a:rPr lang="zh-CN" altLang="en-US" sz="1800" kern="1200" dirty="0">
                <a:solidFill>
                  <a:schemeClr val="bg1"/>
                </a:solidFill>
                <a:latin typeface="+mn-lt"/>
                <a:ea typeface="+mn-ea"/>
                <a:cs typeface="+mn-cs"/>
              </a:rPr>
              <a:t>报表展示过去，</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聚焦未来。</a:t>
            </a:r>
            <a:endParaRPr lang="en-US" altLang="zh-CN" sz="1800" kern="1200" dirty="0">
              <a:solidFill>
                <a:schemeClr val="bg1"/>
              </a:solidFill>
              <a:latin typeface="+mn-lt"/>
              <a:ea typeface="+mn-ea"/>
              <a:cs typeface="+mn-cs"/>
            </a:endParaRPr>
          </a:p>
          <a:p>
            <a:r>
              <a:rPr lang="zh-CN" altLang="en-US" sz="1800" kern="1200" dirty="0">
                <a:solidFill>
                  <a:schemeClr val="bg1"/>
                </a:solidFill>
                <a:latin typeface="+mn-lt"/>
                <a:ea typeface="+mn-ea"/>
                <a:cs typeface="+mn-cs"/>
              </a:rPr>
              <a:t>报表是关于过去和当前状态的，着重于短期的运作支持，而</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则关注企业长期的战略决策，让企业做出最佳决策。</a:t>
            </a:r>
            <a:endParaRPr lang="en-US" altLang="zh-CN" sz="1800" kern="1200" dirty="0">
              <a:solidFill>
                <a:schemeClr val="bg1"/>
              </a:solidFill>
              <a:latin typeface="+mn-lt"/>
              <a:ea typeface="+mn-ea"/>
              <a:cs typeface="+mn-cs"/>
            </a:endParaRPr>
          </a:p>
          <a:p>
            <a:endParaRPr lang="zh-CN" altLang="en-US" sz="1800" kern="1200" dirty="0">
              <a:solidFill>
                <a:schemeClr val="bg1"/>
              </a:solidFill>
              <a:latin typeface="+mn-lt"/>
              <a:ea typeface="+mn-ea"/>
              <a:cs typeface="+mn-cs"/>
            </a:endParaRPr>
          </a:p>
          <a:p>
            <a:r>
              <a:rPr lang="en" altLang="zh-CN" sz="1800" kern="1200" dirty="0">
                <a:solidFill>
                  <a:srgbClr val="FFFF00"/>
                </a:solidFill>
                <a:latin typeface="+mn-lt"/>
                <a:ea typeface="+mn-ea"/>
                <a:cs typeface="+mn-cs"/>
              </a:rPr>
              <a:t>BI</a:t>
            </a:r>
            <a:r>
              <a:rPr lang="zh-CN" altLang="en-US" sz="1800" kern="1200" dirty="0">
                <a:solidFill>
                  <a:srgbClr val="FFFF00"/>
                </a:solidFill>
                <a:latin typeface="+mn-lt"/>
                <a:ea typeface="+mn-ea"/>
                <a:cs typeface="+mn-cs"/>
              </a:rPr>
              <a:t>应用的结果通常需要通过报表来展示。</a:t>
            </a:r>
            <a:endParaRPr lang="en-US" altLang="zh-CN" sz="1800" kern="1200" dirty="0">
              <a:solidFill>
                <a:srgbClr val="FFFF00"/>
              </a:solidFill>
              <a:latin typeface="+mn-lt"/>
              <a:ea typeface="+mn-ea"/>
              <a:cs typeface="+mn-cs"/>
            </a:endParaRPr>
          </a:p>
        </p:txBody>
      </p:sp>
      <p:sp>
        <p:nvSpPr>
          <p:cNvPr id="11" name="标题 1">
            <a:extLst>
              <a:ext uri="{FF2B5EF4-FFF2-40B4-BE49-F238E27FC236}">
                <a16:creationId xmlns:a16="http://schemas.microsoft.com/office/drawing/2014/main" id="{2C92665D-7DA1-C242-8EE4-82A817FF54B1}"/>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kumimoji="1" lang="zh-CN" altLang="en-US" dirty="0">
                <a:latin typeface="TTTGB"/>
                <a:ea typeface="TTTGB Medium" panose="020C06030202040F0204" pitchFamily="34" charset="-122"/>
                <a:sym typeface="TTTGB"/>
              </a:rPr>
              <a:t>区别</a:t>
            </a:r>
          </a:p>
        </p:txBody>
      </p:sp>
    </p:spTree>
    <p:extLst>
      <p:ext uri="{BB962C8B-B14F-4D97-AF65-F5344CB8AC3E}">
        <p14:creationId xmlns:p14="http://schemas.microsoft.com/office/powerpoint/2010/main" val="69863607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0F61D2-7497-3141-871D-62E39BA93E97}"/>
              </a:ext>
            </a:extLst>
          </p:cNvPr>
          <p:cNvPicPr>
            <a:picLocks noChangeAspect="1"/>
          </p:cNvPicPr>
          <p:nvPr/>
        </p:nvPicPr>
        <p:blipFill>
          <a:blip r:embed="rId3"/>
          <a:stretch>
            <a:fillRect/>
          </a:stretch>
        </p:blipFill>
        <p:spPr>
          <a:xfrm>
            <a:off x="273050" y="652016"/>
            <a:ext cx="11645900" cy="6172200"/>
          </a:xfrm>
          <a:prstGeom prst="rect">
            <a:avLst/>
          </a:prstGeom>
        </p:spPr>
      </p:pic>
    </p:spTree>
    <p:extLst>
      <p:ext uri="{BB962C8B-B14F-4D97-AF65-F5344CB8AC3E}">
        <p14:creationId xmlns:p14="http://schemas.microsoft.com/office/powerpoint/2010/main" val="111626022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1AD7EE2-97DD-9E42-8EED-9A4E477482BC}"/>
              </a:ext>
            </a:extLst>
          </p:cNvPr>
          <p:cNvSpPr txBox="1"/>
          <p:nvPr/>
        </p:nvSpPr>
        <p:spPr>
          <a:xfrm>
            <a:off x="623392" y="1340768"/>
            <a:ext cx="10441160" cy="495520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285750" indent="-285750">
              <a:buFont typeface="Arial" panose="020B0604020202020204" pitchFamily="34" charset="0"/>
              <a:buChar char="•"/>
            </a:pPr>
            <a:r>
              <a:rPr lang="zh-CN" altLang="en-US" dirty="0">
                <a:solidFill>
                  <a:schemeClr val="bg1"/>
                </a:solidFill>
              </a:rPr>
              <a:t>从</a:t>
            </a:r>
            <a:r>
              <a:rPr lang="zh-CN" altLang="en-US" dirty="0">
                <a:solidFill>
                  <a:srgbClr val="FFFF00"/>
                </a:solidFill>
              </a:rPr>
              <a:t>工具</a:t>
            </a:r>
            <a:r>
              <a:rPr lang="zh-CN" altLang="en-US" dirty="0">
                <a:solidFill>
                  <a:schemeClr val="bg1"/>
                </a:solidFill>
              </a:rPr>
              <a:t>角度上讲：</a:t>
            </a:r>
            <a:endParaRPr lang="en-US" altLang="zh-CN" dirty="0">
              <a:solidFill>
                <a:schemeClr val="bg1"/>
              </a:solidFill>
            </a:endParaRPr>
          </a:p>
          <a:p>
            <a:pPr marL="742950" lvl="1" indent="-285750">
              <a:buFont typeface="Arial" panose="020B0604020202020204" pitchFamily="34" charset="0"/>
              <a:buChar char="•"/>
            </a:pPr>
            <a:r>
              <a:rPr lang="zh-CN" altLang="en-US" dirty="0">
                <a:solidFill>
                  <a:schemeClr val="bg1"/>
                </a:solidFill>
              </a:rPr>
              <a:t>报表工具一般连接的是事务处理型数据库，不能实现多维分析的操作。</a:t>
            </a:r>
          </a:p>
          <a:p>
            <a:pPr marL="742950" lvl="1" indent="-285750">
              <a:buFont typeface="Arial" panose="020B0604020202020204" pitchFamily="34" charset="0"/>
              <a:buChar char="•"/>
            </a:pPr>
            <a:r>
              <a:rPr lang="en" altLang="zh-CN" dirty="0">
                <a:solidFill>
                  <a:schemeClr val="bg1"/>
                </a:solidFill>
              </a:rPr>
              <a:t>BI</a:t>
            </a:r>
            <a:r>
              <a:rPr lang="zh-CN" altLang="en-US" dirty="0">
                <a:solidFill>
                  <a:schemeClr val="bg1"/>
                </a:solidFill>
              </a:rPr>
              <a:t>工具一般连接的是多维模型数据库，可以很容易实现各种多维分析的操作，还能很容易地实现基于指标和维度的拖拽分析和自助分析。</a:t>
            </a:r>
          </a:p>
          <a:p>
            <a:endParaRPr lang="zh-CN" altLang="en-US" dirty="0">
              <a:solidFill>
                <a:schemeClr val="bg1"/>
              </a:solidFill>
            </a:endParaRPr>
          </a:p>
          <a:p>
            <a:pPr marL="285750" indent="-285750">
              <a:buFont typeface="Arial" panose="020B0604020202020204" pitchFamily="34" charset="0"/>
              <a:buChar char="•"/>
            </a:pPr>
            <a:r>
              <a:rPr lang="zh-CN" altLang="en-US" dirty="0">
                <a:solidFill>
                  <a:schemeClr val="bg1"/>
                </a:solidFill>
              </a:rPr>
              <a:t>从</a:t>
            </a:r>
            <a:r>
              <a:rPr lang="zh-CN" altLang="en-US" dirty="0">
                <a:solidFill>
                  <a:srgbClr val="FFFF00"/>
                </a:solidFill>
              </a:rPr>
              <a:t>系统</a:t>
            </a:r>
            <a:r>
              <a:rPr lang="zh-CN" altLang="en-US" dirty="0">
                <a:solidFill>
                  <a:schemeClr val="bg1"/>
                </a:solidFill>
              </a:rPr>
              <a:t>角度来讲：</a:t>
            </a:r>
            <a:endParaRPr lang="en-US" altLang="zh-CN" dirty="0">
              <a:solidFill>
                <a:schemeClr val="bg1"/>
              </a:solidFill>
            </a:endParaRPr>
          </a:p>
          <a:p>
            <a:pPr marL="742950" lvl="1" indent="-285750">
              <a:buFont typeface="Arial" panose="020B0604020202020204" pitchFamily="34" charset="0"/>
              <a:buChar char="•"/>
            </a:pPr>
            <a:r>
              <a:rPr lang="zh-CN" altLang="en-US" dirty="0">
                <a:solidFill>
                  <a:schemeClr val="bg1"/>
                </a:solidFill>
              </a:rPr>
              <a:t>报表系统一般接入在某个业务系统数据库上，为系统提供灵活的报表查询实现。当然，报表系统在数据量较小时也可以连接若干业务系统数据库，实现跨库的关联查询，但这个查询是由报表工具来实现的，实现起来的复杂度和性能依赖于报表工具的能力。</a:t>
            </a:r>
            <a:endParaRPr lang="en-US" altLang="zh-CN" dirty="0">
              <a:solidFill>
                <a:schemeClr val="bg1"/>
              </a:solidFill>
            </a:endParaRPr>
          </a:p>
          <a:p>
            <a:pPr marL="742950" lvl="1" indent="-285750">
              <a:buFont typeface="Arial" panose="020B0604020202020204" pitchFamily="34" charset="0"/>
              <a:buChar char="•"/>
            </a:pPr>
            <a:r>
              <a:rPr lang="en" altLang="zh-CN" dirty="0">
                <a:solidFill>
                  <a:schemeClr val="bg1"/>
                </a:solidFill>
              </a:rPr>
              <a:t>BI</a:t>
            </a:r>
            <a:r>
              <a:rPr lang="zh-CN" altLang="en-US" dirty="0">
                <a:solidFill>
                  <a:schemeClr val="bg1"/>
                </a:solidFill>
              </a:rPr>
              <a:t>系统主要包括数据仓库</a:t>
            </a:r>
            <a:r>
              <a:rPr lang="en-US" altLang="zh-CN" dirty="0">
                <a:solidFill>
                  <a:schemeClr val="bg1"/>
                </a:solidFill>
              </a:rPr>
              <a:t>/</a:t>
            </a:r>
            <a:r>
              <a:rPr lang="zh-CN" altLang="en-US" dirty="0">
                <a:solidFill>
                  <a:schemeClr val="bg1"/>
                </a:solidFill>
              </a:rPr>
              <a:t>数据集市、</a:t>
            </a:r>
            <a:r>
              <a:rPr lang="en" altLang="zh-CN" dirty="0">
                <a:solidFill>
                  <a:schemeClr val="bg1"/>
                </a:solidFill>
              </a:rPr>
              <a:t>ETL</a:t>
            </a:r>
            <a:r>
              <a:rPr lang="zh-CN" altLang="en" dirty="0">
                <a:solidFill>
                  <a:schemeClr val="bg1"/>
                </a:solidFill>
              </a:rPr>
              <a:t>、</a:t>
            </a:r>
            <a:r>
              <a:rPr lang="zh-CN" altLang="en-US" dirty="0">
                <a:solidFill>
                  <a:schemeClr val="bg1"/>
                </a:solidFill>
              </a:rPr>
              <a:t>数据分析、</a:t>
            </a:r>
            <a:r>
              <a:rPr lang="en" altLang="zh-CN" dirty="0">
                <a:solidFill>
                  <a:schemeClr val="bg1"/>
                </a:solidFill>
              </a:rPr>
              <a:t>BI</a:t>
            </a:r>
            <a:r>
              <a:rPr lang="zh-CN" altLang="en-US" dirty="0">
                <a:solidFill>
                  <a:schemeClr val="bg1"/>
                </a:solidFill>
              </a:rPr>
              <a:t>应用等多个组成部分和实施过程，最终</a:t>
            </a:r>
            <a:r>
              <a:rPr lang="en" altLang="zh-CN" dirty="0">
                <a:solidFill>
                  <a:schemeClr val="bg1"/>
                </a:solidFill>
              </a:rPr>
              <a:t>BI</a:t>
            </a:r>
            <a:r>
              <a:rPr lang="zh-CN" altLang="en-US" dirty="0">
                <a:solidFill>
                  <a:schemeClr val="bg1"/>
                </a:solidFill>
              </a:rPr>
              <a:t>应用中除了有报表展现外，还有多维分析、自助分析、数据挖掘等功能。</a:t>
            </a:r>
            <a:endParaRPr lang="en-US" altLang="zh-CN" dirty="0">
              <a:solidFill>
                <a:schemeClr val="bg1"/>
              </a:solidFill>
            </a:endParaRPr>
          </a:p>
          <a:p>
            <a:pPr lvl="1"/>
            <a:endParaRPr lang="zh-CN" altLang="en-US" dirty="0">
              <a:solidFill>
                <a:schemeClr val="bg1"/>
              </a:solidFill>
            </a:endParaRPr>
          </a:p>
          <a:p>
            <a:pPr marL="285750" indent="-285750">
              <a:buFont typeface="Arial" panose="020B0604020202020204" pitchFamily="34" charset="0"/>
              <a:buChar char="•"/>
            </a:pPr>
            <a:r>
              <a:rPr lang="zh-CN" altLang="en-US" dirty="0">
                <a:solidFill>
                  <a:schemeClr val="bg1"/>
                </a:solidFill>
              </a:rPr>
              <a:t>从</a:t>
            </a:r>
            <a:r>
              <a:rPr lang="zh-CN" altLang="en-US" dirty="0">
                <a:solidFill>
                  <a:srgbClr val="FFFF00"/>
                </a:solidFill>
              </a:rPr>
              <a:t>工程化</a:t>
            </a:r>
            <a:r>
              <a:rPr lang="zh-CN" altLang="en-US" dirty="0">
                <a:solidFill>
                  <a:schemeClr val="bg1"/>
                </a:solidFill>
              </a:rPr>
              <a:t>角度来讲：</a:t>
            </a:r>
          </a:p>
          <a:p>
            <a:pPr marL="742950" lvl="1" indent="-285750">
              <a:buFont typeface="Arial" panose="020B0604020202020204" pitchFamily="34" charset="0"/>
              <a:buChar char="•"/>
            </a:pPr>
            <a:r>
              <a:rPr lang="zh-CN" altLang="en-US" dirty="0">
                <a:solidFill>
                  <a:schemeClr val="bg1"/>
                </a:solidFill>
              </a:rPr>
              <a:t>报表工程相对比较简单，投资可以比较小，实施周期相对较短，见效比较快。</a:t>
            </a:r>
          </a:p>
          <a:p>
            <a:pPr marL="742950" lvl="1" indent="-285750">
              <a:buFont typeface="Arial" panose="020B0604020202020204" pitchFamily="34" charset="0"/>
              <a:buChar char="•"/>
            </a:pPr>
            <a:r>
              <a:rPr lang="en" altLang="zh-CN" dirty="0">
                <a:solidFill>
                  <a:schemeClr val="bg1"/>
                </a:solidFill>
              </a:rPr>
              <a:t>BI</a:t>
            </a:r>
            <a:r>
              <a:rPr lang="zh-CN" altLang="en-US" dirty="0">
                <a:solidFill>
                  <a:schemeClr val="bg1"/>
                </a:solidFill>
              </a:rPr>
              <a:t>工程相对比较复杂，投资比较大，实施周期相对比较长，见效相对较慢，但效果比较好，尤其是在数据整合的数据质量、报表口径统一化、应用性能上有很大的优势。</a:t>
            </a:r>
          </a:p>
          <a:p>
            <a:pPr marL="0" marR="0" indent="0" algn="ctr" defTabSz="825501" rtl="0" fontAlgn="auto" latinLnBrk="0" hangingPunct="0">
              <a:lnSpc>
                <a:spcPct val="100000"/>
              </a:lnSpc>
              <a:spcBef>
                <a:spcPts val="0"/>
              </a:spcBef>
              <a:spcAft>
                <a:spcPts val="0"/>
              </a:spcAft>
              <a:buClrTx/>
              <a:buSzTx/>
              <a:buFontTx/>
              <a:buNone/>
              <a:tabLst/>
            </a:pPr>
            <a:endParaRPr kumimoji="0" lang="zh-CN" altLang="en-US" b="0" i="0" u="none" strike="noStrike" cap="none" spc="0" normalizeH="0" baseline="0" dirty="0">
              <a:ln>
                <a:noFill/>
              </a:ln>
              <a:solidFill>
                <a:schemeClr val="bg1"/>
              </a:solidFill>
              <a:effectLst/>
              <a:uFillTx/>
              <a:latin typeface="Arial"/>
              <a:ea typeface="Arial"/>
              <a:cs typeface="Arial"/>
              <a:sym typeface="Arial"/>
            </a:endParaRPr>
          </a:p>
        </p:txBody>
      </p:sp>
      <p:sp>
        <p:nvSpPr>
          <p:cNvPr id="7" name="标题 1">
            <a:extLst>
              <a:ext uri="{FF2B5EF4-FFF2-40B4-BE49-F238E27FC236}">
                <a16:creationId xmlns:a16="http://schemas.microsoft.com/office/drawing/2014/main" id="{8A0602CF-3F2E-E84E-805F-AB63DFDF62AE}"/>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kumimoji="1" lang="zh-CN" altLang="en-US" dirty="0">
                <a:latin typeface="TTTGB"/>
                <a:ea typeface="TTTGB Medium" panose="020C06030202040F0204" pitchFamily="34" charset="-122"/>
                <a:sym typeface="TTTGB"/>
              </a:rPr>
              <a:t>区别</a:t>
            </a:r>
          </a:p>
        </p:txBody>
      </p:sp>
    </p:spTree>
    <p:extLst>
      <p:ext uri="{BB962C8B-B14F-4D97-AF65-F5344CB8AC3E}">
        <p14:creationId xmlns:p14="http://schemas.microsoft.com/office/powerpoint/2010/main" val="4135871955"/>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5353FA49-A78E-0843-B4FB-870E90FEECC3}"/>
              </a:ext>
            </a:extLst>
          </p:cNvPr>
          <p:cNvSpPr>
            <a:spLocks noGrp="1"/>
          </p:cNvSpPr>
          <p:nvPr>
            <p:ph type="title"/>
          </p:nvPr>
        </p:nvSpPr>
        <p:spPr>
          <a:xfrm>
            <a:off x="623392" y="12634"/>
            <a:ext cx="10972800" cy="1040101"/>
          </a:xfrm>
          <a:ln w="25400">
            <a:miter lim="400000"/>
          </a:ln>
        </p:spPr>
        <p:txBody>
          <a:bodyPr lIns="121919" tIns="121919" rIns="121919" bIns="121919" anchor="ctr">
            <a:noAutofit/>
          </a:bodyPr>
          <a:lstStyle/>
          <a:p>
            <a:r>
              <a:rPr kumimoji="1" lang="zh-CN" altLang="en-US" sz="3600" dirty="0">
                <a:latin typeface="TTTGB"/>
                <a:ea typeface="TTTGB Medium" panose="020C06030202040F0204" pitchFamily="34" charset="-122"/>
                <a:sym typeface="TTTGB"/>
              </a:rPr>
              <a:t>对比举例</a:t>
            </a:r>
          </a:p>
        </p:txBody>
      </p:sp>
      <p:pic>
        <p:nvPicPr>
          <p:cNvPr id="7" name="图片 6">
            <a:extLst>
              <a:ext uri="{FF2B5EF4-FFF2-40B4-BE49-F238E27FC236}">
                <a16:creationId xmlns:a16="http://schemas.microsoft.com/office/drawing/2014/main" id="{F9B09DAF-B5E9-B24D-9944-C9D5694C82EC}"/>
              </a:ext>
            </a:extLst>
          </p:cNvPr>
          <p:cNvPicPr>
            <a:picLocks noChangeAspect="1"/>
          </p:cNvPicPr>
          <p:nvPr/>
        </p:nvPicPr>
        <p:blipFill>
          <a:blip r:embed="rId3"/>
          <a:stretch>
            <a:fillRect/>
          </a:stretch>
        </p:blipFill>
        <p:spPr>
          <a:xfrm>
            <a:off x="1991544" y="1340768"/>
            <a:ext cx="8819126" cy="4463013"/>
          </a:xfrm>
          <a:prstGeom prst="rect">
            <a:avLst/>
          </a:prstGeom>
        </p:spPr>
      </p:pic>
    </p:spTree>
    <p:extLst>
      <p:ext uri="{BB962C8B-B14F-4D97-AF65-F5344CB8AC3E}">
        <p14:creationId xmlns:p14="http://schemas.microsoft.com/office/powerpoint/2010/main" val="18847395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AD1FC30-421D-D143-ABB5-19042BC65C70}"/>
              </a:ext>
            </a:extLst>
          </p:cNvPr>
          <p:cNvSpPr>
            <a:spLocks noGrp="1"/>
          </p:cNvSpPr>
          <p:nvPr>
            <p:ph type="body" idx="1"/>
          </p:nvPr>
        </p:nvSpPr>
        <p:spPr>
          <a:xfrm>
            <a:off x="1631504" y="2849452"/>
            <a:ext cx="9950896" cy="1010435"/>
          </a:xfrm>
        </p:spPr>
        <p:txBody>
          <a:bodyPr>
            <a:normAutofit/>
          </a:bodyPr>
          <a:lstStyle/>
          <a:p>
            <a:pPr marL="0" indent="0">
              <a:buNone/>
            </a:pPr>
            <a:r>
              <a:rPr kumimoji="1" lang="zh-CN" altLang="en-US" sz="5000" dirty="0">
                <a:solidFill>
                  <a:schemeClr val="bg1"/>
                </a:solidFill>
                <a:latin typeface="TTTGB"/>
                <a:ea typeface="TTTGB Medium" panose="020C06030202040F0204" pitchFamily="34" charset="-122"/>
                <a:sym typeface="TTTGB"/>
              </a:rPr>
              <a:t>行业</a:t>
            </a:r>
            <a:endParaRPr kumimoji="1" lang="en-US" altLang="zh-CN" sz="5000" dirty="0">
              <a:solidFill>
                <a:schemeClr val="bg1"/>
              </a:solidFill>
              <a:latin typeface="TTTGB"/>
              <a:ea typeface="TTTGB Medium" panose="020C06030202040F0204" pitchFamily="34" charset="-122"/>
              <a:sym typeface="TTTGB"/>
            </a:endParaRPr>
          </a:p>
        </p:txBody>
      </p:sp>
      <p:sp>
        <p:nvSpPr>
          <p:cNvPr id="4" name="文本框 3">
            <a:extLst>
              <a:ext uri="{FF2B5EF4-FFF2-40B4-BE49-F238E27FC236}">
                <a16:creationId xmlns:a16="http://schemas.microsoft.com/office/drawing/2014/main" id="{996108DE-D36E-480A-91FB-E5838A786B69}"/>
              </a:ext>
            </a:extLst>
          </p:cNvPr>
          <p:cNvSpPr txBox="1"/>
          <p:nvPr/>
        </p:nvSpPr>
        <p:spPr>
          <a:xfrm>
            <a:off x="623030" y="2492896"/>
            <a:ext cx="504056" cy="172354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en-US" altLang="zh-CN"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rPr>
              <a:t>3</a:t>
            </a:r>
            <a:endParaRPr kumimoji="0" lang="zh-CN" altLang="en-US"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endParaRPr>
          </a:p>
        </p:txBody>
      </p:sp>
    </p:spTree>
    <p:extLst>
      <p:ext uri="{BB962C8B-B14F-4D97-AF65-F5344CB8AC3E}">
        <p14:creationId xmlns:p14="http://schemas.microsoft.com/office/powerpoint/2010/main" val="2433253597"/>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5"/>
            <a:ext cx="10972800" cy="824078"/>
          </a:xfrm>
          <a:ln w="25400">
            <a:miter lim="400000"/>
          </a:ln>
        </p:spPr>
        <p:txBody>
          <a:bodyPr lIns="121919" tIns="121919" rIns="121919" bIns="121919" anchor="ctr">
            <a:normAutofit fontScale="90000"/>
          </a:bodyPr>
          <a:lstStyle/>
          <a:p>
            <a:r>
              <a:rPr lang="zh-CN" altLang="en-US" sz="4400" b="1" dirty="0">
                <a:solidFill>
                  <a:schemeClr val="bg1"/>
                </a:solidFill>
              </a:rPr>
              <a:t>国内外</a:t>
            </a:r>
            <a:r>
              <a:rPr lang="en" altLang="zh-CN" sz="4400" b="1" dirty="0">
                <a:solidFill>
                  <a:schemeClr val="bg1"/>
                </a:solidFill>
              </a:rPr>
              <a:t>BI</a:t>
            </a:r>
            <a:r>
              <a:rPr lang="zh-CN" altLang="en-US" sz="4400" b="1" dirty="0">
                <a:solidFill>
                  <a:schemeClr val="bg1"/>
                </a:solidFill>
              </a:rPr>
              <a:t>的发展</a:t>
            </a:r>
          </a:p>
        </p:txBody>
      </p:sp>
      <p:sp>
        <p:nvSpPr>
          <p:cNvPr id="4" name="文本框 3">
            <a:extLst>
              <a:ext uri="{FF2B5EF4-FFF2-40B4-BE49-F238E27FC236}">
                <a16:creationId xmlns:a16="http://schemas.microsoft.com/office/drawing/2014/main" id="{F5333931-3319-AC44-A673-CDCDE94C3B14}"/>
              </a:ext>
            </a:extLst>
          </p:cNvPr>
          <p:cNvSpPr txBox="1"/>
          <p:nvPr/>
        </p:nvSpPr>
        <p:spPr>
          <a:xfrm>
            <a:off x="6672064" y="2204864"/>
            <a:ext cx="5342384" cy="418575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r>
              <a:rPr lang="zh-CN" altLang="en-US" sz="1600" dirty="0">
                <a:solidFill>
                  <a:schemeClr val="bg1"/>
                </a:solidFill>
              </a:rPr>
              <a:t>魔力象限通常从两个方面来评价供应商： 前瞻性和执行能力 </a:t>
            </a:r>
            <a:r>
              <a:rPr lang="zh-CN" altLang="en" sz="1600" dirty="0">
                <a:solidFill>
                  <a:schemeClr val="bg1"/>
                </a:solidFill>
              </a:rPr>
              <a:t>。 </a:t>
            </a:r>
            <a:r>
              <a:rPr lang="zh-CN" altLang="en-US" sz="1600" dirty="0">
                <a:solidFill>
                  <a:schemeClr val="bg1"/>
                </a:solidFill>
              </a:rPr>
              <a:t>前者考量该厂商提供产品底层技术基础的能力、市场领导能力、创新能力、外部投资等， 后者考量产品的易用程度和价格、服务的完善程度和技术支持能力、管理团队的经验和能力等。 </a:t>
            </a:r>
            <a:endParaRPr lang="en-US" altLang="zh-CN" sz="1600" dirty="0">
              <a:solidFill>
                <a:schemeClr val="bg1"/>
              </a:solidFill>
            </a:endParaRPr>
          </a:p>
          <a:p>
            <a:endParaRPr lang="zh-CN" altLang="en-US" sz="1600" dirty="0">
              <a:solidFill>
                <a:schemeClr val="bg1"/>
              </a:solidFill>
            </a:endParaRPr>
          </a:p>
          <a:p>
            <a:r>
              <a:rPr lang="zh-CN" altLang="en-US" sz="1600" dirty="0">
                <a:solidFill>
                  <a:schemeClr val="bg1"/>
                </a:solidFill>
              </a:rPr>
              <a:t>在 </a:t>
            </a:r>
            <a:r>
              <a:rPr lang="en-US" altLang="zh-CN" sz="1600" dirty="0">
                <a:solidFill>
                  <a:schemeClr val="bg1"/>
                </a:solidFill>
              </a:rPr>
              <a:t>2020 </a:t>
            </a:r>
            <a:r>
              <a:rPr lang="zh-CN" altLang="en-US" sz="1600" dirty="0">
                <a:solidFill>
                  <a:schemeClr val="bg1"/>
                </a:solidFill>
              </a:rPr>
              <a:t>年分析与商业智能魔力象限中，</a:t>
            </a:r>
            <a:r>
              <a:rPr lang="en" altLang="zh-CN" sz="1600" dirty="0">
                <a:solidFill>
                  <a:schemeClr val="bg1"/>
                </a:solidFill>
              </a:rPr>
              <a:t>Microsoft</a:t>
            </a:r>
            <a:r>
              <a:rPr lang="zh-CN" altLang="en" sz="1600" dirty="0">
                <a:solidFill>
                  <a:schemeClr val="bg1"/>
                </a:solidFill>
              </a:rPr>
              <a:t>、</a:t>
            </a:r>
            <a:r>
              <a:rPr lang="en" altLang="zh-CN" sz="1600" dirty="0">
                <a:solidFill>
                  <a:schemeClr val="bg1"/>
                </a:solidFill>
              </a:rPr>
              <a:t>Tableau</a:t>
            </a:r>
            <a:r>
              <a:rPr lang="zh-CN" altLang="en" sz="1600" dirty="0">
                <a:solidFill>
                  <a:schemeClr val="bg1"/>
                </a:solidFill>
              </a:rPr>
              <a:t>、</a:t>
            </a:r>
            <a:r>
              <a:rPr lang="en" altLang="zh-CN" sz="1600" dirty="0">
                <a:solidFill>
                  <a:schemeClr val="bg1"/>
                </a:solidFill>
              </a:rPr>
              <a:t>Qlik </a:t>
            </a:r>
            <a:r>
              <a:rPr lang="zh-CN" altLang="en-US" sz="1600" dirty="0">
                <a:solidFill>
                  <a:schemeClr val="bg1"/>
                </a:solidFill>
              </a:rPr>
              <a:t>和 </a:t>
            </a:r>
            <a:r>
              <a:rPr lang="en" altLang="zh-CN" sz="1600" dirty="0">
                <a:solidFill>
                  <a:schemeClr val="bg1"/>
                </a:solidFill>
              </a:rPr>
              <a:t>ThoughtSpot </a:t>
            </a:r>
            <a:r>
              <a:rPr lang="zh-CN" altLang="en-US" sz="1600" dirty="0">
                <a:solidFill>
                  <a:schemeClr val="bg1"/>
                </a:solidFill>
              </a:rPr>
              <a:t>共同进入了领导者象限，</a:t>
            </a:r>
            <a:r>
              <a:rPr lang="en" altLang="zh-CN" sz="1600" dirty="0">
                <a:solidFill>
                  <a:schemeClr val="bg1"/>
                </a:solidFill>
              </a:rPr>
              <a:t>Microsoft </a:t>
            </a:r>
            <a:r>
              <a:rPr lang="zh-CN" altLang="en-US" sz="1600" dirty="0">
                <a:solidFill>
                  <a:schemeClr val="bg1"/>
                </a:solidFill>
              </a:rPr>
              <a:t>和 </a:t>
            </a:r>
            <a:r>
              <a:rPr lang="en" altLang="zh-CN" sz="1600" dirty="0">
                <a:solidFill>
                  <a:schemeClr val="bg1"/>
                </a:solidFill>
              </a:rPr>
              <a:t>Tableau </a:t>
            </a:r>
            <a:r>
              <a:rPr lang="zh-CN" altLang="en-US" sz="1600" dirty="0">
                <a:solidFill>
                  <a:schemeClr val="bg1"/>
                </a:solidFill>
              </a:rPr>
              <a:t>已经深入领导者象限的腹地，其中 </a:t>
            </a:r>
            <a:r>
              <a:rPr lang="en" altLang="zh-CN" sz="1600" dirty="0">
                <a:solidFill>
                  <a:schemeClr val="bg1"/>
                </a:solidFill>
              </a:rPr>
              <a:t>Microsoft </a:t>
            </a:r>
            <a:r>
              <a:rPr lang="zh-CN" altLang="en-US" sz="1600" dirty="0">
                <a:solidFill>
                  <a:schemeClr val="bg1"/>
                </a:solidFill>
              </a:rPr>
              <a:t>更是遥遥领先。两个比较新的 </a:t>
            </a:r>
            <a:r>
              <a:rPr lang="en" altLang="zh-CN" sz="1600" dirty="0">
                <a:solidFill>
                  <a:schemeClr val="bg1"/>
                </a:solidFill>
              </a:rPr>
              <a:t>BI </a:t>
            </a:r>
            <a:r>
              <a:rPr lang="zh-CN" altLang="en-US" sz="1600" dirty="0">
                <a:solidFill>
                  <a:schemeClr val="bg1"/>
                </a:solidFill>
              </a:rPr>
              <a:t>品牌 </a:t>
            </a:r>
            <a:r>
              <a:rPr lang="en" altLang="zh-CN" sz="1600" dirty="0">
                <a:solidFill>
                  <a:schemeClr val="bg1"/>
                </a:solidFill>
              </a:rPr>
              <a:t>Dundas </a:t>
            </a:r>
            <a:r>
              <a:rPr lang="zh-CN" altLang="en-US" sz="1600" dirty="0">
                <a:solidFill>
                  <a:schemeClr val="bg1"/>
                </a:solidFill>
              </a:rPr>
              <a:t>和 </a:t>
            </a:r>
            <a:r>
              <a:rPr lang="en" altLang="zh-CN" sz="1600" dirty="0">
                <a:solidFill>
                  <a:schemeClr val="bg1"/>
                </a:solidFill>
              </a:rPr>
              <a:t>Alibaba Cloud </a:t>
            </a:r>
            <a:r>
              <a:rPr lang="zh-CN" altLang="en-US" sz="1600" dirty="0">
                <a:solidFill>
                  <a:schemeClr val="bg1"/>
                </a:solidFill>
              </a:rPr>
              <a:t>阿里云首次进入 </a:t>
            </a:r>
            <a:r>
              <a:rPr lang="en" altLang="zh-CN" sz="1600" dirty="0">
                <a:solidFill>
                  <a:schemeClr val="bg1"/>
                </a:solidFill>
              </a:rPr>
              <a:t>ABI </a:t>
            </a:r>
            <a:r>
              <a:rPr lang="zh-CN" altLang="en-US" sz="1600" dirty="0">
                <a:solidFill>
                  <a:schemeClr val="bg1"/>
                </a:solidFill>
              </a:rPr>
              <a:t>魔力象限，入选的是阿里云中 </a:t>
            </a:r>
            <a:r>
              <a:rPr lang="en" altLang="zh-CN" sz="1600" dirty="0">
                <a:solidFill>
                  <a:schemeClr val="bg1"/>
                </a:solidFill>
              </a:rPr>
              <a:t>Quick BI </a:t>
            </a:r>
            <a:r>
              <a:rPr lang="zh-CN" altLang="en-US" sz="1600" dirty="0">
                <a:solidFill>
                  <a:schemeClr val="bg1"/>
                </a:solidFill>
              </a:rPr>
              <a:t>分析产品。阿里云也是目前唯一进入到 </a:t>
            </a:r>
            <a:r>
              <a:rPr lang="en" altLang="zh-CN" sz="1600" dirty="0">
                <a:solidFill>
                  <a:schemeClr val="bg1"/>
                </a:solidFill>
              </a:rPr>
              <a:t>ABI </a:t>
            </a:r>
            <a:r>
              <a:rPr lang="zh-CN" altLang="en-US" sz="1600" dirty="0">
                <a:solidFill>
                  <a:schemeClr val="bg1"/>
                </a:solidFill>
              </a:rPr>
              <a:t>领域的中国厂商。 </a:t>
            </a:r>
          </a:p>
          <a:p>
            <a:br>
              <a:rPr lang="zh-CN" altLang="en-US" sz="1600" dirty="0">
                <a:solidFill>
                  <a:schemeClr val="bg1"/>
                </a:solidFill>
              </a:rPr>
            </a:br>
            <a:br>
              <a:rPr lang="en" altLang="zh-CN" sz="1600" dirty="0">
                <a:solidFill>
                  <a:schemeClr val="bg1"/>
                </a:solidFill>
              </a:rPr>
            </a:br>
            <a:endParaRPr kumimoji="0" lang="zh-CN" altLang="en-US" sz="1600" b="0" i="0" u="none" strike="noStrike" cap="none" spc="0" normalizeH="0" baseline="0" dirty="0">
              <a:ln>
                <a:noFill/>
              </a:ln>
              <a:solidFill>
                <a:schemeClr val="bg1"/>
              </a:solidFill>
              <a:effectLst/>
              <a:uFillTx/>
              <a:latin typeface="Arial"/>
              <a:ea typeface="Arial"/>
              <a:cs typeface="Arial"/>
              <a:sym typeface="Arial"/>
            </a:endParaRPr>
          </a:p>
        </p:txBody>
      </p:sp>
      <p:pic>
        <p:nvPicPr>
          <p:cNvPr id="5" name="图片 4">
            <a:extLst>
              <a:ext uri="{FF2B5EF4-FFF2-40B4-BE49-F238E27FC236}">
                <a16:creationId xmlns:a16="http://schemas.microsoft.com/office/drawing/2014/main" id="{082AEDFC-7EA3-CF41-B8B7-8C5AF884EB17}"/>
              </a:ext>
            </a:extLst>
          </p:cNvPr>
          <p:cNvPicPr>
            <a:picLocks noChangeAspect="1"/>
          </p:cNvPicPr>
          <p:nvPr/>
        </p:nvPicPr>
        <p:blipFill>
          <a:blip r:embed="rId3"/>
          <a:stretch>
            <a:fillRect/>
          </a:stretch>
        </p:blipFill>
        <p:spPr>
          <a:xfrm>
            <a:off x="377540" y="848545"/>
            <a:ext cx="5645908" cy="5645908"/>
          </a:xfrm>
          <a:prstGeom prst="rect">
            <a:avLst/>
          </a:prstGeom>
        </p:spPr>
      </p:pic>
      <p:sp>
        <p:nvSpPr>
          <p:cNvPr id="6" name="矩形 5">
            <a:extLst>
              <a:ext uri="{FF2B5EF4-FFF2-40B4-BE49-F238E27FC236}">
                <a16:creationId xmlns:a16="http://schemas.microsoft.com/office/drawing/2014/main" id="{11C1A242-3531-1F41-BD77-CD5BDB875428}"/>
              </a:ext>
            </a:extLst>
          </p:cNvPr>
          <p:cNvSpPr/>
          <p:nvPr/>
        </p:nvSpPr>
        <p:spPr>
          <a:xfrm>
            <a:off x="824160" y="6577607"/>
            <a:ext cx="4855047" cy="307777"/>
          </a:xfrm>
          <a:prstGeom prst="rect">
            <a:avLst/>
          </a:prstGeom>
        </p:spPr>
        <p:txBody>
          <a:bodyPr wrap="none">
            <a:spAutoFit/>
          </a:bodyPr>
          <a:lstStyle/>
          <a:p>
            <a:r>
              <a:rPr lang="en-US"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2020</a:t>
            </a:r>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年</a:t>
            </a:r>
            <a:r>
              <a:rPr lang="en" altLang="zh-CN"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Gartner</a:t>
            </a:r>
            <a:r>
              <a:rPr lang="zh-CN" altLang="en-US" sz="1400" dirty="0">
                <a:solidFill>
                  <a:schemeClr val="bg1"/>
                </a:solidFill>
                <a:latin typeface="Microsoft YaHei" panose="020B0503020204020204" pitchFamily="34" charset="-122"/>
                <a:ea typeface="Microsoft YaHei" panose="020B0503020204020204" pitchFamily="34" charset="-122"/>
                <a:cs typeface="Arial" panose="020B0604020202020204" pitchFamily="34" charset="0"/>
              </a:rPr>
              <a:t>全球商业智能和分析平台魔力象限评估报告</a:t>
            </a:r>
          </a:p>
        </p:txBody>
      </p:sp>
      <p:sp>
        <p:nvSpPr>
          <p:cNvPr id="9" name="矩形 8">
            <a:extLst>
              <a:ext uri="{FF2B5EF4-FFF2-40B4-BE49-F238E27FC236}">
                <a16:creationId xmlns:a16="http://schemas.microsoft.com/office/drawing/2014/main" id="{18A2A723-7730-9E49-B558-C7F21317B3AA}"/>
              </a:ext>
            </a:extLst>
          </p:cNvPr>
          <p:cNvSpPr/>
          <p:nvPr/>
        </p:nvSpPr>
        <p:spPr>
          <a:xfrm>
            <a:off x="4079776" y="920336"/>
            <a:ext cx="1152128" cy="430885"/>
          </a:xfrm>
          <a:prstGeom prst="rect">
            <a:avLst/>
          </a:prstGeom>
          <a:solidFill>
            <a:schemeClr val="accent3">
              <a:lumOff val="44000"/>
            </a:schemeClr>
          </a:solidFill>
          <a:ln w="63500" cap="flat">
            <a:solidFill>
              <a:schemeClr val="accent1"/>
            </a:solidFill>
            <a:prstDash val="solid"/>
            <a:round/>
          </a:ln>
          <a:effectLst>
            <a:outerShdw blurRad="101600" dist="508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zh-CN" altLang="en-US" sz="1200" b="0" i="0" u="none" strike="noStrike" cap="none" spc="0" normalizeH="0" baseline="0" dirty="0">
                <a:ln>
                  <a:noFill/>
                </a:ln>
                <a:solidFill>
                  <a:srgbClr val="FF0000"/>
                </a:solidFill>
                <a:effectLst/>
                <a:uFillTx/>
                <a:latin typeface="Arial"/>
                <a:ea typeface="Arial"/>
                <a:cs typeface="Arial"/>
                <a:sym typeface="Arial"/>
              </a:rPr>
              <a:t>领导者</a:t>
            </a:r>
          </a:p>
        </p:txBody>
      </p:sp>
      <p:sp>
        <p:nvSpPr>
          <p:cNvPr id="10" name="矩形 9">
            <a:extLst>
              <a:ext uri="{FF2B5EF4-FFF2-40B4-BE49-F238E27FC236}">
                <a16:creationId xmlns:a16="http://schemas.microsoft.com/office/drawing/2014/main" id="{03EADBBE-A28C-E047-B42F-ACF4D9815FF6}"/>
              </a:ext>
            </a:extLst>
          </p:cNvPr>
          <p:cNvSpPr/>
          <p:nvPr/>
        </p:nvSpPr>
        <p:spPr>
          <a:xfrm>
            <a:off x="1343472" y="908720"/>
            <a:ext cx="1152128" cy="430885"/>
          </a:xfrm>
          <a:prstGeom prst="rect">
            <a:avLst/>
          </a:prstGeom>
          <a:solidFill>
            <a:schemeClr val="accent3">
              <a:lumOff val="44000"/>
            </a:schemeClr>
          </a:solidFill>
          <a:ln w="63500" cap="flat">
            <a:solidFill>
              <a:schemeClr val="accent1"/>
            </a:solidFill>
            <a:prstDash val="solid"/>
            <a:round/>
          </a:ln>
          <a:effectLst>
            <a:outerShdw blurRad="101600" dist="508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zh-CN" altLang="en-US" sz="1200" b="0" i="0" u="none" strike="noStrike" cap="none" spc="0" normalizeH="0" baseline="0" dirty="0">
                <a:ln>
                  <a:noFill/>
                </a:ln>
                <a:solidFill>
                  <a:srgbClr val="FF0000"/>
                </a:solidFill>
                <a:effectLst/>
                <a:uFillTx/>
                <a:latin typeface="Arial"/>
                <a:ea typeface="Arial"/>
                <a:cs typeface="Arial"/>
                <a:sym typeface="Arial"/>
              </a:rPr>
              <a:t>挑战者</a:t>
            </a:r>
          </a:p>
        </p:txBody>
      </p:sp>
      <p:sp>
        <p:nvSpPr>
          <p:cNvPr id="11" name="矩形 10">
            <a:extLst>
              <a:ext uri="{FF2B5EF4-FFF2-40B4-BE49-F238E27FC236}">
                <a16:creationId xmlns:a16="http://schemas.microsoft.com/office/drawing/2014/main" id="{1FBA3102-5B45-BF48-AA3C-210DB7006EC1}"/>
              </a:ext>
            </a:extLst>
          </p:cNvPr>
          <p:cNvSpPr/>
          <p:nvPr/>
        </p:nvSpPr>
        <p:spPr>
          <a:xfrm>
            <a:off x="1341240" y="5806427"/>
            <a:ext cx="1152128" cy="430885"/>
          </a:xfrm>
          <a:prstGeom prst="rect">
            <a:avLst/>
          </a:prstGeom>
          <a:solidFill>
            <a:schemeClr val="accent3">
              <a:lumOff val="44000"/>
            </a:schemeClr>
          </a:solidFill>
          <a:ln w="63500" cap="flat">
            <a:solidFill>
              <a:schemeClr val="accent1"/>
            </a:solidFill>
            <a:prstDash val="solid"/>
            <a:round/>
          </a:ln>
          <a:effectLst>
            <a:outerShdw blurRad="101600" dist="508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zh-CN" altLang="en-US" sz="1200" b="0" i="0" u="none" strike="noStrike" cap="none" spc="0" normalizeH="0" baseline="0" dirty="0">
                <a:ln>
                  <a:noFill/>
                </a:ln>
                <a:solidFill>
                  <a:srgbClr val="FF0000"/>
                </a:solidFill>
                <a:effectLst/>
                <a:uFillTx/>
                <a:latin typeface="Arial"/>
                <a:ea typeface="Arial"/>
                <a:cs typeface="Arial"/>
                <a:sym typeface="Arial"/>
              </a:rPr>
              <a:t>特定领域者</a:t>
            </a:r>
          </a:p>
        </p:txBody>
      </p:sp>
      <p:sp>
        <p:nvSpPr>
          <p:cNvPr id="12" name="矩形 11">
            <a:extLst>
              <a:ext uri="{FF2B5EF4-FFF2-40B4-BE49-F238E27FC236}">
                <a16:creationId xmlns:a16="http://schemas.microsoft.com/office/drawing/2014/main" id="{DA4C1C66-C54B-184E-9A6F-43F23B0612F0}"/>
              </a:ext>
            </a:extLst>
          </p:cNvPr>
          <p:cNvSpPr/>
          <p:nvPr/>
        </p:nvSpPr>
        <p:spPr>
          <a:xfrm>
            <a:off x="4079776" y="5806427"/>
            <a:ext cx="1152128" cy="430885"/>
          </a:xfrm>
          <a:prstGeom prst="rect">
            <a:avLst/>
          </a:prstGeom>
          <a:solidFill>
            <a:schemeClr val="accent3">
              <a:lumOff val="44000"/>
            </a:schemeClr>
          </a:solidFill>
          <a:ln w="63500" cap="flat">
            <a:solidFill>
              <a:schemeClr val="accent1"/>
            </a:solidFill>
            <a:prstDash val="solid"/>
            <a:round/>
          </a:ln>
          <a:effectLst>
            <a:outerShdw blurRad="101600" dist="508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zh-CN" altLang="en-US" sz="1200" b="0" i="0" u="none" strike="noStrike" cap="none" spc="0" normalizeH="0" baseline="0" dirty="0">
                <a:ln>
                  <a:noFill/>
                </a:ln>
                <a:solidFill>
                  <a:srgbClr val="FF0000"/>
                </a:solidFill>
                <a:effectLst/>
                <a:uFillTx/>
                <a:latin typeface="Arial"/>
                <a:ea typeface="Arial"/>
                <a:cs typeface="Arial"/>
                <a:sym typeface="Arial"/>
              </a:rPr>
              <a:t>有远见者</a:t>
            </a:r>
          </a:p>
        </p:txBody>
      </p:sp>
    </p:spTree>
    <p:extLst>
      <p:ext uri="{BB962C8B-B14F-4D97-AF65-F5344CB8AC3E}">
        <p14:creationId xmlns:p14="http://schemas.microsoft.com/office/powerpoint/2010/main" val="198250864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F7AAEF9-D8C8-7A49-80AE-B74F29C06229}"/>
              </a:ext>
            </a:extLst>
          </p:cNvPr>
          <p:cNvSpPr>
            <a:spLocks noGrp="1"/>
          </p:cNvSpPr>
          <p:nvPr>
            <p:ph type="body" idx="1"/>
          </p:nvPr>
        </p:nvSpPr>
        <p:spPr>
          <a:xfrm>
            <a:off x="407368" y="1340768"/>
            <a:ext cx="10153128" cy="4752528"/>
          </a:xfrm>
        </p:spPr>
        <p:txBody>
          <a:bodyPr>
            <a:noAutofit/>
          </a:bodyPr>
          <a:lstStyle/>
          <a:p>
            <a:pPr marL="0"/>
            <a:r>
              <a:rPr lang="en" altLang="zh-CN" sz="1600" kern="1200" dirty="0">
                <a:solidFill>
                  <a:schemeClr val="bg1"/>
                </a:solidFill>
              </a:rPr>
              <a:t>Microsoft</a:t>
            </a:r>
            <a:r>
              <a:rPr lang="zh-CN" altLang="en-US" sz="1600" kern="1200" dirty="0">
                <a:solidFill>
                  <a:schemeClr val="bg1"/>
                </a:solidFill>
              </a:rPr>
              <a:t> （主要产品：</a:t>
            </a:r>
            <a:r>
              <a:rPr lang="en" altLang="zh-CN" sz="1600" kern="1200" dirty="0">
                <a:solidFill>
                  <a:schemeClr val="bg1"/>
                </a:solidFill>
              </a:rPr>
              <a:t>SQL server</a:t>
            </a:r>
            <a:r>
              <a:rPr lang="zh-CN" altLang="en-US" sz="1600" kern="1200" dirty="0">
                <a:solidFill>
                  <a:schemeClr val="bg1"/>
                </a:solidFill>
              </a:rPr>
              <a:t>、</a:t>
            </a:r>
            <a:r>
              <a:rPr lang="en" altLang="zh-CN" sz="1600" kern="1200" dirty="0">
                <a:solidFill>
                  <a:schemeClr val="bg1"/>
                </a:solidFill>
              </a:rPr>
              <a:t>power BI</a:t>
            </a:r>
            <a:r>
              <a:rPr lang="zh-CN" altLang="en-US" sz="1600" kern="1200" dirty="0">
                <a:solidFill>
                  <a:schemeClr val="bg1"/>
                </a:solidFill>
              </a:rPr>
              <a:t>）：适合中小型企业，性价比高。</a:t>
            </a:r>
            <a:r>
              <a:rPr lang="en" altLang="zh-CN" sz="1600" kern="1200" dirty="0">
                <a:solidFill>
                  <a:schemeClr val="bg1"/>
                </a:solidFill>
              </a:rPr>
              <a:t>SQL server</a:t>
            </a:r>
            <a:r>
              <a:rPr lang="zh-CN" altLang="en-US" sz="1600" kern="1200" dirty="0">
                <a:solidFill>
                  <a:schemeClr val="bg1"/>
                </a:solidFill>
              </a:rPr>
              <a:t>能提供超大型系统所需的数据库服务，具有使用方便可伸缩性好与相关软件集成度高等优点。</a:t>
            </a:r>
            <a:endParaRPr lang="en" altLang="zh-CN" sz="1600" kern="1200" dirty="0">
              <a:solidFill>
                <a:schemeClr val="bg1"/>
              </a:solidFill>
              <a:latin typeface="+mn-lt"/>
              <a:ea typeface="+mn-ea"/>
              <a:cs typeface="+mn-cs"/>
            </a:endParaRPr>
          </a:p>
          <a:p>
            <a:pPr marL="0"/>
            <a:r>
              <a:rPr lang="en" altLang="zh-CN" sz="1600" kern="1200" dirty="0">
                <a:solidFill>
                  <a:schemeClr val="bg1"/>
                </a:solidFill>
                <a:hlinkClick r:id="rId3">
                  <a:extLst>
                    <a:ext uri="{A12FA001-AC4F-418D-AE19-62706E023703}">
                      <ahyp:hlinkClr xmlns:ahyp="http://schemas.microsoft.com/office/drawing/2018/hyperlinkcolor" val="tx"/>
                    </a:ext>
                  </a:extLst>
                </a:hlinkClick>
              </a:rPr>
              <a:t>Tableau</a:t>
            </a:r>
            <a:r>
              <a:rPr lang="zh-CN" altLang="en" sz="1600" kern="1200" dirty="0">
                <a:solidFill>
                  <a:schemeClr val="bg1"/>
                </a:solidFill>
              </a:rPr>
              <a:t>：</a:t>
            </a:r>
            <a:r>
              <a:rPr lang="zh-CN" altLang="en-US" sz="1600" kern="1200" dirty="0">
                <a:solidFill>
                  <a:schemeClr val="bg1"/>
                </a:solidFill>
              </a:rPr>
              <a:t>自身定位是一款可视化工具，与</a:t>
            </a:r>
            <a:r>
              <a:rPr lang="en" altLang="zh-CN" sz="1600" kern="1200" dirty="0" err="1">
                <a:solidFill>
                  <a:schemeClr val="bg1"/>
                </a:solidFill>
              </a:rPr>
              <a:t>Qlikview</a:t>
            </a:r>
            <a:r>
              <a:rPr lang="zh-CN" altLang="en-US" sz="1600" kern="1200" dirty="0">
                <a:solidFill>
                  <a:schemeClr val="bg1"/>
                </a:solidFill>
              </a:rPr>
              <a:t>的定位差不多，可视化功能很强大，对计算机的硬件要求较高，部署较复杂。目前移动端只支持</a:t>
            </a:r>
            <a:r>
              <a:rPr lang="en" altLang="zh-CN" sz="1600" kern="1200" dirty="0">
                <a:solidFill>
                  <a:schemeClr val="bg1"/>
                </a:solidFill>
              </a:rPr>
              <a:t>IOS</a:t>
            </a:r>
            <a:r>
              <a:rPr lang="zh-CN" altLang="en-US" sz="1600" kern="1200" dirty="0">
                <a:solidFill>
                  <a:schemeClr val="bg1"/>
                </a:solidFill>
              </a:rPr>
              <a:t>系统。</a:t>
            </a:r>
            <a:r>
              <a:rPr lang="en" altLang="zh-CN" sz="1600" kern="1200" dirty="0">
                <a:solidFill>
                  <a:schemeClr val="bg1"/>
                </a:solidFill>
              </a:rPr>
              <a:t>Tableau</a:t>
            </a:r>
            <a:r>
              <a:rPr lang="zh-CN" altLang="en-US" sz="1600" kern="1200" dirty="0">
                <a:solidFill>
                  <a:schemeClr val="bg1"/>
                </a:solidFill>
              </a:rPr>
              <a:t>和</a:t>
            </a:r>
            <a:r>
              <a:rPr lang="en" altLang="zh-CN" sz="1600" kern="1200" dirty="0" err="1">
                <a:solidFill>
                  <a:schemeClr val="bg1"/>
                </a:solidFill>
              </a:rPr>
              <a:t>Qlikview</a:t>
            </a:r>
            <a:r>
              <a:rPr lang="zh-CN" altLang="en-US" sz="1600" kern="1200" dirty="0">
                <a:solidFill>
                  <a:schemeClr val="bg1"/>
                </a:solidFill>
              </a:rPr>
              <a:t>在国内都走代理，实施和技术服务培训另收费，本土项目实施一般。</a:t>
            </a:r>
            <a:endParaRPr lang="en" altLang="zh-CN" sz="1600" kern="1200" dirty="0">
              <a:solidFill>
                <a:schemeClr val="bg1"/>
              </a:solidFill>
              <a:latin typeface="+mn-lt"/>
              <a:ea typeface="+mn-ea"/>
              <a:cs typeface="+mn-cs"/>
            </a:endParaRPr>
          </a:p>
          <a:p>
            <a:pPr marL="0"/>
            <a:r>
              <a:rPr lang="en" altLang="zh-CN" sz="1600" kern="1200" dirty="0">
                <a:solidFill>
                  <a:schemeClr val="bg1"/>
                </a:solidFill>
                <a:latin typeface="+mn-lt"/>
                <a:ea typeface="+mn-ea"/>
                <a:cs typeface="+mn-cs"/>
              </a:rPr>
              <a:t>MicroStrategy</a:t>
            </a:r>
            <a:r>
              <a:rPr lang="zh-CN" altLang="en-US" sz="1600" kern="1200" dirty="0">
                <a:solidFill>
                  <a:schemeClr val="bg1"/>
                </a:solidFill>
                <a:latin typeface="+mn-lt"/>
                <a:ea typeface="+mn-ea"/>
                <a:cs typeface="+mn-cs"/>
              </a:rPr>
              <a:t> （主要产品：</a:t>
            </a:r>
            <a:r>
              <a:rPr lang="en" altLang="zh-CN" sz="1600" kern="1200" dirty="0">
                <a:solidFill>
                  <a:schemeClr val="bg1"/>
                </a:solidFill>
                <a:latin typeface="+mn-lt"/>
                <a:ea typeface="+mn-ea"/>
                <a:cs typeface="+mn-cs"/>
              </a:rPr>
              <a:t>MicroStrategy</a:t>
            </a:r>
            <a:r>
              <a:rPr lang="zh-CN" altLang="en-US" sz="1600" kern="1200" dirty="0">
                <a:solidFill>
                  <a:schemeClr val="bg1"/>
                </a:solidFill>
                <a:latin typeface="+mn-lt"/>
                <a:ea typeface="+mn-ea"/>
                <a:cs typeface="+mn-cs"/>
              </a:rPr>
              <a:t>）：移动平台很友好。具有一套全面的商业智能，可为数据仓储、数据分析和生成报表提供一套可伸缩的数据平台。</a:t>
            </a:r>
          </a:p>
          <a:p>
            <a:pPr marL="0"/>
            <a:r>
              <a:rPr lang="en" altLang="zh-CN" sz="1600" kern="1200" dirty="0">
                <a:solidFill>
                  <a:schemeClr val="bg1"/>
                </a:solidFill>
                <a:latin typeface="+mn-lt"/>
                <a:ea typeface="+mn-ea"/>
                <a:cs typeface="+mn-cs"/>
              </a:rPr>
              <a:t>IBM</a:t>
            </a:r>
            <a:r>
              <a:rPr lang="zh-CN" altLang="en-US" sz="1600" kern="1200" dirty="0">
                <a:solidFill>
                  <a:schemeClr val="bg1"/>
                </a:solidFill>
                <a:latin typeface="+mn-lt"/>
                <a:ea typeface="+mn-ea"/>
                <a:cs typeface="+mn-cs"/>
              </a:rPr>
              <a:t> （主要产品：</a:t>
            </a:r>
            <a:r>
              <a:rPr lang="en" altLang="zh-CN" sz="1600" kern="1200" dirty="0">
                <a:solidFill>
                  <a:schemeClr val="bg1"/>
                </a:solidFill>
                <a:latin typeface="+mn-lt"/>
                <a:ea typeface="+mn-ea"/>
                <a:cs typeface="+mn-cs"/>
              </a:rPr>
              <a:t>DB2</a:t>
            </a:r>
            <a:r>
              <a:rPr lang="zh-CN" altLang="en" sz="1600" kern="1200" dirty="0">
                <a:solidFill>
                  <a:schemeClr val="bg1"/>
                </a:solidFill>
                <a:latin typeface="+mn-lt"/>
                <a:ea typeface="+mn-ea"/>
                <a:cs typeface="+mn-cs"/>
              </a:rPr>
              <a:t>、</a:t>
            </a:r>
            <a:r>
              <a:rPr lang="en" altLang="zh-CN" sz="1600" kern="1200" dirty="0" err="1">
                <a:solidFill>
                  <a:schemeClr val="bg1"/>
                </a:solidFill>
                <a:latin typeface="+mn-lt"/>
                <a:ea typeface="+mn-ea"/>
                <a:cs typeface="+mn-cs"/>
              </a:rPr>
              <a:t>Cogons</a:t>
            </a:r>
            <a:r>
              <a:rPr lang="zh-CN" altLang="en" sz="1600" kern="1200" dirty="0">
                <a:solidFill>
                  <a:schemeClr val="bg1"/>
                </a:solidFill>
                <a:latin typeface="+mn-lt"/>
                <a:ea typeface="+mn-ea"/>
                <a:cs typeface="+mn-cs"/>
              </a:rPr>
              <a:t>、</a:t>
            </a:r>
            <a:r>
              <a:rPr lang="en" altLang="zh-CN" sz="1600" kern="1200" dirty="0">
                <a:solidFill>
                  <a:schemeClr val="bg1"/>
                </a:solidFill>
                <a:latin typeface="+mn-lt"/>
                <a:ea typeface="+mn-ea"/>
                <a:cs typeface="+mn-cs"/>
              </a:rPr>
              <a:t>SPSS</a:t>
            </a:r>
            <a:r>
              <a:rPr lang="zh-CN" altLang="en-US" sz="1600" kern="1200" dirty="0">
                <a:solidFill>
                  <a:schemeClr val="bg1"/>
                </a:solidFill>
                <a:latin typeface="+mn-lt"/>
                <a:ea typeface="+mn-ea"/>
                <a:cs typeface="+mn-cs"/>
              </a:rPr>
              <a:t>）：拥有强大的数据库平台，在数据管理、数据整合以及中间件领域专业功底深厚。产品</a:t>
            </a:r>
            <a:r>
              <a:rPr lang="en" altLang="zh-CN" sz="1600" kern="1200" dirty="0">
                <a:solidFill>
                  <a:schemeClr val="bg1"/>
                </a:solidFill>
                <a:latin typeface="+mn-lt"/>
                <a:ea typeface="+mn-ea"/>
                <a:cs typeface="+mn-cs"/>
              </a:rPr>
              <a:t>Cogons8</a:t>
            </a:r>
            <a:r>
              <a:rPr lang="zh-CN" altLang="en-US" sz="1600" kern="1200" dirty="0">
                <a:solidFill>
                  <a:schemeClr val="bg1"/>
                </a:solidFill>
                <a:latin typeface="+mn-lt"/>
                <a:ea typeface="+mn-ea"/>
                <a:cs typeface="+mn-cs"/>
              </a:rPr>
              <a:t>商业智能是第一个在单一的、已证的体系结构上提供所有</a:t>
            </a:r>
            <a:r>
              <a:rPr lang="en" altLang="zh-CN" sz="1600" kern="1200" dirty="0">
                <a:solidFill>
                  <a:schemeClr val="bg1"/>
                </a:solidFill>
                <a:latin typeface="+mn-lt"/>
                <a:ea typeface="+mn-ea"/>
                <a:cs typeface="+mn-cs"/>
              </a:rPr>
              <a:t>BI</a:t>
            </a:r>
            <a:r>
              <a:rPr lang="zh-CN" altLang="en-US" sz="1600" kern="1200" dirty="0">
                <a:solidFill>
                  <a:schemeClr val="bg1"/>
                </a:solidFill>
                <a:latin typeface="+mn-lt"/>
                <a:ea typeface="+mn-ea"/>
                <a:cs typeface="+mn-cs"/>
              </a:rPr>
              <a:t>功能的</a:t>
            </a:r>
            <a:r>
              <a:rPr lang="en" altLang="zh-CN" sz="1600" kern="1200" dirty="0">
                <a:solidFill>
                  <a:schemeClr val="bg1"/>
                </a:solidFill>
                <a:latin typeface="+mn-lt"/>
                <a:ea typeface="+mn-ea"/>
                <a:cs typeface="+mn-cs"/>
              </a:rPr>
              <a:t>BI</a:t>
            </a:r>
            <a:r>
              <a:rPr lang="zh-CN" altLang="en-US" sz="1600" kern="1200" dirty="0">
                <a:solidFill>
                  <a:schemeClr val="bg1"/>
                </a:solidFill>
                <a:latin typeface="+mn-lt"/>
                <a:ea typeface="+mn-ea"/>
                <a:cs typeface="+mn-cs"/>
              </a:rPr>
              <a:t>产品，支持主流的</a:t>
            </a:r>
            <a:r>
              <a:rPr lang="en" altLang="zh-CN" sz="1600" kern="1200" dirty="0">
                <a:solidFill>
                  <a:schemeClr val="bg1"/>
                </a:solidFill>
                <a:latin typeface="+mn-lt"/>
                <a:ea typeface="+mn-ea"/>
                <a:cs typeface="+mn-cs"/>
              </a:rPr>
              <a:t>UNIX</a:t>
            </a:r>
            <a:r>
              <a:rPr lang="zh-CN" altLang="en-US" sz="1600" kern="1200" dirty="0">
                <a:solidFill>
                  <a:schemeClr val="bg1"/>
                </a:solidFill>
                <a:latin typeface="+mn-lt"/>
                <a:ea typeface="+mn-ea"/>
                <a:cs typeface="+mn-cs"/>
              </a:rPr>
              <a:t>和</a:t>
            </a:r>
            <a:r>
              <a:rPr lang="en" altLang="zh-CN" sz="1600" kern="1200" dirty="0">
                <a:solidFill>
                  <a:schemeClr val="bg1"/>
                </a:solidFill>
                <a:latin typeface="+mn-lt"/>
                <a:ea typeface="+mn-ea"/>
                <a:cs typeface="+mn-cs"/>
              </a:rPr>
              <a:t>Windows</a:t>
            </a:r>
            <a:r>
              <a:rPr lang="zh-CN" altLang="en" sz="1600" kern="1200" dirty="0">
                <a:solidFill>
                  <a:schemeClr val="bg1"/>
                </a:solidFill>
                <a:latin typeface="+mn-lt"/>
                <a:ea typeface="+mn-ea"/>
                <a:cs typeface="+mn-cs"/>
              </a:rPr>
              <a:t>，</a:t>
            </a:r>
            <a:r>
              <a:rPr lang="zh-CN" altLang="en-US" sz="1600" kern="1200" dirty="0">
                <a:solidFill>
                  <a:schemeClr val="bg1"/>
                </a:solidFill>
                <a:latin typeface="+mn-lt"/>
                <a:ea typeface="+mn-ea"/>
                <a:cs typeface="+mn-cs"/>
              </a:rPr>
              <a:t>在各个平台上的功能没有任何区别。</a:t>
            </a:r>
            <a:endParaRPr lang="en-US" altLang="zh-CN" sz="1600" kern="1200" dirty="0">
              <a:solidFill>
                <a:schemeClr val="bg1"/>
              </a:solidFill>
              <a:latin typeface="+mn-lt"/>
              <a:ea typeface="+mn-ea"/>
              <a:cs typeface="+mn-cs"/>
            </a:endParaRPr>
          </a:p>
          <a:p>
            <a:pPr marL="0"/>
            <a:r>
              <a:rPr lang="en" altLang="zh-CN" sz="1600" kern="1200" dirty="0">
                <a:solidFill>
                  <a:schemeClr val="bg1"/>
                </a:solidFill>
                <a:latin typeface="+mn-lt"/>
                <a:ea typeface="+mn-ea"/>
                <a:cs typeface="+mn-cs"/>
              </a:rPr>
              <a:t>Oracle</a:t>
            </a:r>
            <a:r>
              <a:rPr lang="zh-CN" altLang="en-US" sz="1600" kern="1200" dirty="0">
                <a:solidFill>
                  <a:schemeClr val="bg1"/>
                </a:solidFill>
                <a:latin typeface="+mn-lt"/>
                <a:ea typeface="+mn-ea"/>
                <a:cs typeface="+mn-cs"/>
              </a:rPr>
              <a:t> （主要产品：</a:t>
            </a:r>
            <a:r>
              <a:rPr lang="en" altLang="zh-CN" sz="1600" kern="1200" dirty="0">
                <a:solidFill>
                  <a:schemeClr val="bg1"/>
                </a:solidFill>
                <a:latin typeface="+mn-lt"/>
                <a:ea typeface="+mn-ea"/>
                <a:cs typeface="+mn-cs"/>
              </a:rPr>
              <a:t>BIEE</a:t>
            </a:r>
            <a:r>
              <a:rPr lang="zh-CN" altLang="en" sz="1600" kern="1200" dirty="0">
                <a:solidFill>
                  <a:schemeClr val="bg1"/>
                </a:solidFill>
                <a:latin typeface="+mn-lt"/>
                <a:ea typeface="+mn-ea"/>
                <a:cs typeface="+mn-cs"/>
              </a:rPr>
              <a:t>、</a:t>
            </a:r>
            <a:r>
              <a:rPr lang="en" altLang="zh-CN" sz="1600" kern="1200" dirty="0">
                <a:solidFill>
                  <a:schemeClr val="bg1"/>
                </a:solidFill>
                <a:latin typeface="+mn-lt"/>
                <a:ea typeface="+mn-ea"/>
                <a:cs typeface="+mn-cs"/>
              </a:rPr>
              <a:t>Hyperion</a:t>
            </a:r>
            <a:r>
              <a:rPr lang="zh-CN" altLang="en-US" sz="1600" kern="1200" dirty="0">
                <a:solidFill>
                  <a:schemeClr val="bg1"/>
                </a:solidFill>
                <a:latin typeface="+mn-lt"/>
                <a:ea typeface="+mn-ea"/>
                <a:cs typeface="+mn-cs"/>
              </a:rPr>
              <a:t>）：数据挖掘领域有待加强，同</a:t>
            </a:r>
            <a:r>
              <a:rPr lang="en" altLang="zh-CN" sz="1600" kern="1200" dirty="0">
                <a:solidFill>
                  <a:schemeClr val="bg1"/>
                </a:solidFill>
                <a:latin typeface="+mn-lt"/>
                <a:ea typeface="+mn-ea"/>
                <a:cs typeface="+mn-cs"/>
              </a:rPr>
              <a:t>Oracle</a:t>
            </a:r>
            <a:r>
              <a:rPr lang="zh-CN" altLang="en-US" sz="1600" kern="1200" dirty="0">
                <a:solidFill>
                  <a:schemeClr val="bg1"/>
                </a:solidFill>
                <a:latin typeface="+mn-lt"/>
                <a:ea typeface="+mn-ea"/>
                <a:cs typeface="+mn-cs"/>
              </a:rPr>
              <a:t>其他产品绑定，在处理海量数据时稳定性好。</a:t>
            </a:r>
          </a:p>
          <a:p>
            <a:pPr marL="0"/>
            <a:r>
              <a:rPr lang="en" altLang="zh-CN" sz="1600" kern="1200" dirty="0">
                <a:solidFill>
                  <a:schemeClr val="bg1"/>
                </a:solidFill>
                <a:latin typeface="+mn-lt"/>
                <a:ea typeface="+mn-ea"/>
                <a:cs typeface="+mn-cs"/>
              </a:rPr>
              <a:t>SAP</a:t>
            </a:r>
            <a:r>
              <a:rPr lang="zh-CN" altLang="en-US" sz="1600" kern="1200" dirty="0">
                <a:solidFill>
                  <a:schemeClr val="bg1"/>
                </a:solidFill>
                <a:latin typeface="+mn-lt"/>
                <a:ea typeface="+mn-ea"/>
                <a:cs typeface="+mn-cs"/>
              </a:rPr>
              <a:t> （主要产品：</a:t>
            </a:r>
            <a:r>
              <a:rPr lang="en" altLang="zh-CN" sz="1600" kern="1200" dirty="0">
                <a:solidFill>
                  <a:schemeClr val="bg1"/>
                </a:solidFill>
                <a:latin typeface="+mn-lt"/>
                <a:ea typeface="+mn-ea"/>
                <a:cs typeface="+mn-cs"/>
              </a:rPr>
              <a:t>Business Objects</a:t>
            </a:r>
            <a:r>
              <a:rPr lang="zh-CN" altLang="en" sz="1600" kern="1200" dirty="0">
                <a:solidFill>
                  <a:schemeClr val="bg1"/>
                </a:solidFill>
                <a:latin typeface="+mn-lt"/>
                <a:ea typeface="+mn-ea"/>
                <a:cs typeface="+mn-cs"/>
              </a:rPr>
              <a:t>、</a:t>
            </a:r>
            <a:r>
              <a:rPr lang="en" altLang="zh-CN" sz="1600" kern="1200" dirty="0" err="1">
                <a:solidFill>
                  <a:schemeClr val="bg1"/>
                </a:solidFill>
                <a:latin typeface="+mn-lt"/>
                <a:ea typeface="+mn-ea"/>
                <a:cs typeface="+mn-cs"/>
              </a:rPr>
              <a:t>Cystal</a:t>
            </a:r>
            <a:r>
              <a:rPr lang="en" altLang="zh-CN" sz="1600" kern="1200" dirty="0">
                <a:solidFill>
                  <a:schemeClr val="bg1"/>
                </a:solidFill>
                <a:latin typeface="+mn-lt"/>
                <a:ea typeface="+mn-ea"/>
                <a:cs typeface="+mn-cs"/>
              </a:rPr>
              <a:t> Reports</a:t>
            </a:r>
            <a:r>
              <a:rPr lang="zh-CN" altLang="en-US" sz="1600" kern="1200" dirty="0">
                <a:solidFill>
                  <a:schemeClr val="bg1"/>
                </a:solidFill>
                <a:latin typeface="+mn-lt"/>
                <a:ea typeface="+mn-ea"/>
                <a:cs typeface="+mn-cs"/>
              </a:rPr>
              <a:t>）：主要是</a:t>
            </a:r>
            <a:r>
              <a:rPr lang="en" altLang="zh-CN" sz="1600" kern="1200" dirty="0">
                <a:solidFill>
                  <a:schemeClr val="bg1"/>
                </a:solidFill>
                <a:latin typeface="+mn-lt"/>
                <a:ea typeface="+mn-ea"/>
                <a:cs typeface="+mn-cs"/>
              </a:rPr>
              <a:t>OLAP</a:t>
            </a:r>
            <a:r>
              <a:rPr lang="zh-CN" altLang="en-US" sz="1600" kern="1200" dirty="0">
                <a:solidFill>
                  <a:schemeClr val="bg1"/>
                </a:solidFill>
                <a:latin typeface="+mn-lt"/>
                <a:ea typeface="+mn-ea"/>
                <a:cs typeface="+mn-cs"/>
              </a:rPr>
              <a:t>和报表领域，功能模块多。</a:t>
            </a:r>
          </a:p>
          <a:p>
            <a:pPr marL="0"/>
            <a:r>
              <a:rPr lang="en" altLang="zh-CN" sz="1600" kern="1200" dirty="0">
                <a:solidFill>
                  <a:schemeClr val="bg1"/>
                </a:solidFill>
                <a:latin typeface="+mn-lt"/>
                <a:ea typeface="+mn-ea"/>
                <a:cs typeface="+mn-cs"/>
                <a:hlinkClick r:id="rId4">
                  <a:extLst>
                    <a:ext uri="{A12FA001-AC4F-418D-AE19-62706E023703}">
                      <ahyp:hlinkClr xmlns:ahyp="http://schemas.microsoft.com/office/drawing/2018/hyperlinkcolor" val="tx"/>
                    </a:ext>
                  </a:extLst>
                </a:hlinkClick>
              </a:rPr>
              <a:t>Qlikview</a:t>
            </a:r>
            <a:r>
              <a:rPr lang="zh-CN" altLang="en" sz="1600" kern="1200" dirty="0">
                <a:solidFill>
                  <a:schemeClr val="bg1"/>
                </a:solidFill>
                <a:latin typeface="+mn-lt"/>
                <a:ea typeface="+mn-ea"/>
                <a:cs typeface="+mn-cs"/>
              </a:rPr>
              <a:t>：</a:t>
            </a:r>
            <a:r>
              <a:rPr lang="zh-CN" altLang="en-US" sz="1600" kern="1200" dirty="0">
                <a:solidFill>
                  <a:schemeClr val="bg1"/>
                </a:solidFill>
                <a:latin typeface="+mn-lt"/>
                <a:ea typeface="+mn-ea"/>
                <a:cs typeface="+mn-cs"/>
              </a:rPr>
              <a:t>最大的竞争者是</a:t>
            </a:r>
            <a:r>
              <a:rPr lang="en" altLang="zh-CN" sz="1600" kern="1200" dirty="0">
                <a:solidFill>
                  <a:schemeClr val="bg1"/>
                </a:solidFill>
                <a:latin typeface="+mn-lt"/>
                <a:ea typeface="+mn-ea"/>
                <a:cs typeface="+mn-cs"/>
              </a:rPr>
              <a:t>Tableau</a:t>
            </a:r>
            <a:r>
              <a:rPr lang="zh-CN" altLang="en" sz="1600" kern="1200" dirty="0">
                <a:solidFill>
                  <a:schemeClr val="bg1"/>
                </a:solidFill>
                <a:latin typeface="+mn-lt"/>
                <a:ea typeface="+mn-ea"/>
                <a:cs typeface="+mn-cs"/>
              </a:rPr>
              <a:t>，</a:t>
            </a:r>
            <a:r>
              <a:rPr lang="zh-CN" altLang="en-US" sz="1600" kern="1200" dirty="0">
                <a:solidFill>
                  <a:schemeClr val="bg1"/>
                </a:solidFill>
                <a:latin typeface="+mn-lt"/>
                <a:ea typeface="+mn-ea"/>
                <a:cs typeface="+mn-cs"/>
              </a:rPr>
              <a:t>同</a:t>
            </a:r>
            <a:r>
              <a:rPr lang="en" altLang="zh-CN" sz="1600" kern="1200" dirty="0">
                <a:solidFill>
                  <a:schemeClr val="bg1"/>
                </a:solidFill>
                <a:latin typeface="+mn-lt"/>
                <a:ea typeface="+mn-ea"/>
                <a:cs typeface="+mn-cs"/>
              </a:rPr>
              <a:t>Tableau</a:t>
            </a:r>
            <a:r>
              <a:rPr lang="zh-CN" altLang="en-US" sz="1600" kern="1200" dirty="0">
                <a:solidFill>
                  <a:schemeClr val="bg1"/>
                </a:solidFill>
                <a:latin typeface="+mn-lt"/>
                <a:ea typeface="+mn-ea"/>
                <a:cs typeface="+mn-cs"/>
              </a:rPr>
              <a:t>和国内众多</a:t>
            </a:r>
            <a:r>
              <a:rPr lang="en" altLang="zh-CN" sz="1600" kern="1200" dirty="0">
                <a:solidFill>
                  <a:schemeClr val="bg1"/>
                </a:solidFill>
                <a:latin typeface="+mn-lt"/>
                <a:ea typeface="+mn-ea"/>
                <a:cs typeface="+mn-cs"/>
              </a:rPr>
              <a:t>BI</a:t>
            </a:r>
            <a:r>
              <a:rPr lang="zh-CN" altLang="en-US" sz="1600" kern="1200" dirty="0">
                <a:solidFill>
                  <a:schemeClr val="bg1"/>
                </a:solidFill>
                <a:latin typeface="+mn-lt"/>
                <a:ea typeface="+mn-ea"/>
                <a:cs typeface="+mn-cs"/>
              </a:rPr>
              <a:t>一样，是属于新一代的轻量化</a:t>
            </a:r>
            <a:r>
              <a:rPr lang="en" altLang="zh-CN" sz="1600" kern="1200" dirty="0">
                <a:solidFill>
                  <a:schemeClr val="bg1"/>
                </a:solidFill>
                <a:latin typeface="+mn-lt"/>
                <a:ea typeface="+mn-ea"/>
                <a:cs typeface="+mn-cs"/>
              </a:rPr>
              <a:t>BI</a:t>
            </a:r>
            <a:r>
              <a:rPr lang="zh-CN" altLang="en-US" sz="1600" kern="1200" dirty="0">
                <a:solidFill>
                  <a:schemeClr val="bg1"/>
                </a:solidFill>
                <a:latin typeface="+mn-lt"/>
                <a:ea typeface="+mn-ea"/>
                <a:cs typeface="+mn-cs"/>
              </a:rPr>
              <a:t>产品，体现在建模、部署和使用上。只能运行在</a:t>
            </a:r>
            <a:r>
              <a:rPr lang="en" altLang="zh-CN" sz="1600" kern="1200" dirty="0">
                <a:solidFill>
                  <a:schemeClr val="bg1"/>
                </a:solidFill>
                <a:latin typeface="+mn-lt"/>
                <a:ea typeface="+mn-ea"/>
                <a:cs typeface="+mn-cs"/>
              </a:rPr>
              <a:t>windows</a:t>
            </a:r>
            <a:r>
              <a:rPr lang="zh-CN" altLang="en-US" sz="1600" kern="1200" dirty="0">
                <a:solidFill>
                  <a:schemeClr val="bg1"/>
                </a:solidFill>
                <a:latin typeface="+mn-lt"/>
                <a:ea typeface="+mn-ea"/>
                <a:cs typeface="+mn-cs"/>
              </a:rPr>
              <a:t>系统，</a:t>
            </a:r>
            <a:r>
              <a:rPr lang="en" altLang="zh-CN" sz="1600" kern="1200" dirty="0">
                <a:solidFill>
                  <a:schemeClr val="bg1"/>
                </a:solidFill>
                <a:latin typeface="+mn-lt"/>
                <a:ea typeface="+mn-ea"/>
                <a:cs typeface="+mn-cs"/>
              </a:rPr>
              <a:t>C</a:t>
            </a:r>
            <a:r>
              <a:rPr lang="zh-CN" altLang="en" sz="1600" kern="1200" dirty="0">
                <a:solidFill>
                  <a:schemeClr val="bg1"/>
                </a:solidFill>
                <a:latin typeface="+mn-lt"/>
                <a:ea typeface="+mn-ea"/>
                <a:cs typeface="+mn-cs"/>
              </a:rPr>
              <a:t>／</a:t>
            </a:r>
            <a:r>
              <a:rPr lang="en" altLang="zh-CN" sz="1600" kern="1200" dirty="0">
                <a:solidFill>
                  <a:schemeClr val="bg1"/>
                </a:solidFill>
                <a:latin typeface="+mn-lt"/>
                <a:ea typeface="+mn-ea"/>
                <a:cs typeface="+mn-cs"/>
              </a:rPr>
              <a:t>S</a:t>
            </a:r>
            <a:r>
              <a:rPr lang="zh-CN" altLang="en-US" sz="1600" kern="1200" dirty="0">
                <a:solidFill>
                  <a:schemeClr val="bg1"/>
                </a:solidFill>
                <a:latin typeface="+mn-lt"/>
                <a:ea typeface="+mn-ea"/>
                <a:cs typeface="+mn-cs"/>
              </a:rPr>
              <a:t>的产品架构。采用内存动态计算，数据量小时，速度很快；数据量大时，性能偏慢。</a:t>
            </a:r>
          </a:p>
        </p:txBody>
      </p:sp>
      <p:sp>
        <p:nvSpPr>
          <p:cNvPr id="6" name="标题 1">
            <a:extLst>
              <a:ext uri="{FF2B5EF4-FFF2-40B4-BE49-F238E27FC236}">
                <a16:creationId xmlns:a16="http://schemas.microsoft.com/office/drawing/2014/main" id="{4F554747-9099-D74D-9C2B-55F957D238C7}"/>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lang="zh-CN" altLang="en-US" sz="4400" b="1" dirty="0">
                <a:solidFill>
                  <a:schemeClr val="bg1"/>
                </a:solidFill>
              </a:rPr>
              <a:t>国外一些</a:t>
            </a:r>
            <a:r>
              <a:rPr lang="en" altLang="zh-CN" sz="4400" b="1" dirty="0">
                <a:solidFill>
                  <a:schemeClr val="bg1"/>
                </a:solidFill>
              </a:rPr>
              <a:t>BI</a:t>
            </a:r>
            <a:r>
              <a:rPr lang="zh-CN" altLang="en-US" sz="4400" b="1" dirty="0">
                <a:solidFill>
                  <a:schemeClr val="bg1"/>
                </a:solidFill>
              </a:rPr>
              <a:t>公司</a:t>
            </a:r>
          </a:p>
        </p:txBody>
      </p:sp>
      <p:pic>
        <p:nvPicPr>
          <p:cNvPr id="7" name="图片 6">
            <a:extLst>
              <a:ext uri="{FF2B5EF4-FFF2-40B4-BE49-F238E27FC236}">
                <a16:creationId xmlns:a16="http://schemas.microsoft.com/office/drawing/2014/main" id="{CA4C73B3-76E2-8A4A-84DA-9722512106D7}"/>
              </a:ext>
            </a:extLst>
          </p:cNvPr>
          <p:cNvPicPr>
            <a:picLocks noChangeAspect="1"/>
          </p:cNvPicPr>
          <p:nvPr/>
        </p:nvPicPr>
        <p:blipFill>
          <a:blip r:embed="rId5"/>
          <a:stretch>
            <a:fillRect/>
          </a:stretch>
        </p:blipFill>
        <p:spPr>
          <a:xfrm>
            <a:off x="10560496" y="2204864"/>
            <a:ext cx="1536700" cy="1981200"/>
          </a:xfrm>
          <a:prstGeom prst="rect">
            <a:avLst/>
          </a:prstGeom>
          <a:solidFill>
            <a:schemeClr val="bg1"/>
          </a:solidFill>
        </p:spPr>
      </p:pic>
    </p:spTree>
    <p:extLst>
      <p:ext uri="{BB962C8B-B14F-4D97-AF65-F5344CB8AC3E}">
        <p14:creationId xmlns:p14="http://schemas.microsoft.com/office/powerpoint/2010/main" val="3424477274"/>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a:extLst>
              <a:ext uri="{FF2B5EF4-FFF2-40B4-BE49-F238E27FC236}">
                <a16:creationId xmlns:a16="http://schemas.microsoft.com/office/drawing/2014/main" id="{DA41FE63-BA71-F148-9A22-DC4C11953158}"/>
              </a:ext>
            </a:extLst>
          </p:cNvPr>
          <p:cNvSpPr/>
          <p:nvPr/>
        </p:nvSpPr>
        <p:spPr>
          <a:xfrm>
            <a:off x="4758074" y="753893"/>
            <a:ext cx="713428" cy="713428"/>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grpSp>
        <p:nvGrpSpPr>
          <p:cNvPr id="6" name="组合 5">
            <a:extLst>
              <a:ext uri="{FF2B5EF4-FFF2-40B4-BE49-F238E27FC236}">
                <a16:creationId xmlns:a16="http://schemas.microsoft.com/office/drawing/2014/main" id="{97EC3CDC-A217-C847-A902-C2A41C6BFF96}"/>
              </a:ext>
            </a:extLst>
          </p:cNvPr>
          <p:cNvGrpSpPr/>
          <p:nvPr/>
        </p:nvGrpSpPr>
        <p:grpSpPr>
          <a:xfrm>
            <a:off x="1643661" y="3307105"/>
            <a:ext cx="2041751" cy="1791537"/>
            <a:chOff x="1643661" y="3307105"/>
            <a:chExt cx="2041751" cy="1791537"/>
          </a:xfrm>
        </p:grpSpPr>
        <p:sp>
          <p:nvSpPr>
            <p:cNvPr id="7" name="椭圆 6">
              <a:extLst>
                <a:ext uri="{FF2B5EF4-FFF2-40B4-BE49-F238E27FC236}">
                  <a16:creationId xmlns:a16="http://schemas.microsoft.com/office/drawing/2014/main" id="{2019478C-DC2D-E747-AC12-606BA6218B15}"/>
                </a:ext>
              </a:extLst>
            </p:cNvPr>
            <p:cNvSpPr/>
            <p:nvPr/>
          </p:nvSpPr>
          <p:spPr>
            <a:xfrm>
              <a:off x="2910172"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8" name="椭圆 7">
              <a:extLst>
                <a:ext uri="{FF2B5EF4-FFF2-40B4-BE49-F238E27FC236}">
                  <a16:creationId xmlns:a16="http://schemas.microsoft.com/office/drawing/2014/main" id="{493229BF-C66C-8A47-B7BC-73D14C40C455}"/>
                </a:ext>
              </a:extLst>
            </p:cNvPr>
            <p:cNvSpPr/>
            <p:nvPr/>
          </p:nvSpPr>
          <p:spPr>
            <a:xfrm>
              <a:off x="2175464" y="3422965"/>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9" name="文本框 8">
              <a:extLst>
                <a:ext uri="{FF2B5EF4-FFF2-40B4-BE49-F238E27FC236}">
                  <a16:creationId xmlns:a16="http://schemas.microsoft.com/office/drawing/2014/main" id="{1CE31046-3436-D949-940C-4B7F043CF194}"/>
                </a:ext>
              </a:extLst>
            </p:cNvPr>
            <p:cNvSpPr txBox="1"/>
            <p:nvPr/>
          </p:nvSpPr>
          <p:spPr>
            <a:xfrm>
              <a:off x="2245994" y="3307105"/>
              <a:ext cx="811441" cy="993926"/>
            </a:xfrm>
            <a:prstGeom prst="rect">
              <a:avLst/>
            </a:prstGeom>
            <a:noFill/>
          </p:spPr>
          <p:txBody>
            <a:bodyPr wrap="none" rtlCol="0">
              <a:spAutoFit/>
            </a:bodyPr>
            <a:lstStyle/>
            <a:p>
              <a:pPr algn="ctr">
                <a:lnSpc>
                  <a:spcPct val="150000"/>
                </a:lnSpc>
              </a:pPr>
              <a:r>
                <a:rPr lang="en-US" altLang="zh-CN" sz="4400"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01</a:t>
              </a:r>
              <a:endParaRPr lang="zh-CN" altLang="en-US" sz="4400"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endParaRPr>
            </a:p>
          </p:txBody>
        </p:sp>
        <p:sp>
          <p:nvSpPr>
            <p:cNvPr id="10" name="文本框 9">
              <a:extLst>
                <a:ext uri="{FF2B5EF4-FFF2-40B4-BE49-F238E27FC236}">
                  <a16:creationId xmlns:a16="http://schemas.microsoft.com/office/drawing/2014/main" id="{4EFE7F9E-A8E3-8345-BFC6-31DD86C361A2}"/>
                </a:ext>
              </a:extLst>
            </p:cNvPr>
            <p:cNvSpPr txBox="1"/>
            <p:nvPr/>
          </p:nvSpPr>
          <p:spPr>
            <a:xfrm>
              <a:off x="1643661" y="4639734"/>
              <a:ext cx="2041751" cy="458908"/>
            </a:xfrm>
            <a:prstGeom prst="rect">
              <a:avLst/>
            </a:prstGeom>
            <a:noFill/>
          </p:spPr>
          <p:txBody>
            <a:bodyPr wrap="square" rtlCol="0">
              <a:spAutoFit/>
            </a:bodyPr>
            <a:lstStyle/>
            <a:p>
              <a:pPr algn="ctr">
                <a:lnSpc>
                  <a:spcPct val="150000"/>
                </a:lnSpc>
              </a:pPr>
              <a:r>
                <a:rPr lang="zh-CN" altLang="en-US"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概念</a:t>
              </a:r>
            </a:p>
          </p:txBody>
        </p:sp>
      </p:grpSp>
      <p:sp>
        <p:nvSpPr>
          <p:cNvPr id="11" name="椭圆 10">
            <a:extLst>
              <a:ext uri="{FF2B5EF4-FFF2-40B4-BE49-F238E27FC236}">
                <a16:creationId xmlns:a16="http://schemas.microsoft.com/office/drawing/2014/main" id="{B87EBB86-B132-C94D-9CA4-430D190708D5}"/>
              </a:ext>
            </a:extLst>
          </p:cNvPr>
          <p:cNvSpPr/>
          <p:nvPr/>
        </p:nvSpPr>
        <p:spPr>
          <a:xfrm>
            <a:off x="4869180" y="686969"/>
            <a:ext cx="2453640" cy="245364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12" name="MH_Others_1">
            <a:extLst>
              <a:ext uri="{FF2B5EF4-FFF2-40B4-BE49-F238E27FC236}">
                <a16:creationId xmlns:a16="http://schemas.microsoft.com/office/drawing/2014/main" id="{5A491827-526C-DF42-8D3D-E7E3D3E6BE8E}"/>
              </a:ext>
            </a:extLst>
          </p:cNvPr>
          <p:cNvSpPr txBox="1"/>
          <p:nvPr>
            <p:custDataLst>
              <p:tags r:id="rId1"/>
            </p:custDataLst>
          </p:nvPr>
        </p:nvSpPr>
        <p:spPr>
          <a:xfrm>
            <a:off x="4160902" y="1467321"/>
            <a:ext cx="3955467" cy="847938"/>
          </a:xfrm>
          <a:prstGeom prst="rect">
            <a:avLst/>
          </a:prstGeom>
          <a:noFill/>
        </p:spPr>
        <p:txBody>
          <a:bodyPr wrap="square" rtlCol="0">
            <a:noAutofit/>
          </a:bodyPr>
          <a:lstStyle/>
          <a:p>
            <a:pPr algn="ctr">
              <a:lnSpc>
                <a:spcPct val="150000"/>
              </a:lnSpc>
            </a:pPr>
            <a:r>
              <a:rPr lang="en-US" altLang="zh-CN" sz="4400" b="1" dirty="0">
                <a:solidFill>
                  <a:schemeClr val="bg1"/>
                </a:solidFill>
                <a:effectLst>
                  <a:outerShdw blurRad="38100" dist="38100" dir="2700000" algn="tl">
                    <a:srgbClr val="000000">
                      <a:alpha val="43137"/>
                    </a:srgbClr>
                  </a:outerShdw>
                </a:effectLst>
                <a:latin typeface="TencentSans W7" panose="020C04030202040F0204" pitchFamily="34" charset="-122"/>
                <a:ea typeface="TencentSans W7" panose="020C04030202040F0204" pitchFamily="34" charset="-122"/>
                <a:cs typeface="Arial" panose="020B0604020202090204" pitchFamily="34" charset="0"/>
                <a:sym typeface="Arial" panose="020B0604020202090204" pitchFamily="34" charset="0"/>
              </a:rPr>
              <a:t>Contents</a:t>
            </a:r>
            <a:endParaRPr lang="zh-CN" altLang="en-US" sz="4400" b="1" dirty="0">
              <a:solidFill>
                <a:schemeClr val="bg1"/>
              </a:solidFill>
              <a:effectLst>
                <a:outerShdw blurRad="38100" dist="38100" dir="2700000" algn="tl">
                  <a:srgbClr val="000000">
                    <a:alpha val="43137"/>
                  </a:srgbClr>
                </a:outerShdw>
              </a:effectLst>
              <a:latin typeface="TencentSans W7" panose="020C04030202040F0204" pitchFamily="34" charset="-122"/>
              <a:ea typeface="TencentSans W7" panose="020C04030202040F0204" pitchFamily="34" charset="-122"/>
              <a:cs typeface="Arial" panose="020B0604020202090204" pitchFamily="34" charset="0"/>
              <a:sym typeface="Arial" panose="020B0604020202090204" pitchFamily="34" charset="0"/>
            </a:endParaRPr>
          </a:p>
        </p:txBody>
      </p:sp>
      <p:grpSp>
        <p:nvGrpSpPr>
          <p:cNvPr id="13" name="组合 12">
            <a:extLst>
              <a:ext uri="{FF2B5EF4-FFF2-40B4-BE49-F238E27FC236}">
                <a16:creationId xmlns:a16="http://schemas.microsoft.com/office/drawing/2014/main" id="{C6489599-72F3-D142-B554-BF871C0A710C}"/>
              </a:ext>
            </a:extLst>
          </p:cNvPr>
          <p:cNvGrpSpPr/>
          <p:nvPr/>
        </p:nvGrpSpPr>
        <p:grpSpPr>
          <a:xfrm>
            <a:off x="3995532" y="3325840"/>
            <a:ext cx="2016104" cy="1832923"/>
            <a:chOff x="3995532" y="3325840"/>
            <a:chExt cx="2016104" cy="1832923"/>
          </a:xfrm>
        </p:grpSpPr>
        <p:sp>
          <p:nvSpPr>
            <p:cNvPr id="14" name="文本框 13">
              <a:extLst>
                <a:ext uri="{FF2B5EF4-FFF2-40B4-BE49-F238E27FC236}">
                  <a16:creationId xmlns:a16="http://schemas.microsoft.com/office/drawing/2014/main" id="{1105BC10-595B-4C47-B31B-B146F0BCE793}"/>
                </a:ext>
              </a:extLst>
            </p:cNvPr>
            <p:cNvSpPr txBox="1"/>
            <p:nvPr/>
          </p:nvSpPr>
          <p:spPr>
            <a:xfrm>
              <a:off x="3995532" y="4700304"/>
              <a:ext cx="2016104" cy="458459"/>
            </a:xfrm>
            <a:prstGeom prst="rect">
              <a:avLst/>
            </a:prstGeom>
            <a:noFill/>
          </p:spPr>
          <p:txBody>
            <a:bodyPr wrap="square" rtlCol="0">
              <a:spAutoFit/>
            </a:bodyPr>
            <a:lstStyle/>
            <a:p>
              <a:pPr algn="ctr">
                <a:lnSpc>
                  <a:spcPct val="150000"/>
                </a:lnSpc>
              </a:pPr>
              <a:r>
                <a:rPr lang="zh-CN" altLang="en-US"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区别</a:t>
              </a:r>
            </a:p>
          </p:txBody>
        </p:sp>
        <p:sp>
          <p:nvSpPr>
            <p:cNvPr id="15" name="椭圆 14">
              <a:extLst>
                <a:ext uri="{FF2B5EF4-FFF2-40B4-BE49-F238E27FC236}">
                  <a16:creationId xmlns:a16="http://schemas.microsoft.com/office/drawing/2014/main" id="{EAF28454-DF9F-F04F-838A-CF2AB65FF67B}"/>
                </a:ext>
              </a:extLst>
            </p:cNvPr>
            <p:cNvSpPr/>
            <p:nvPr/>
          </p:nvSpPr>
          <p:spPr>
            <a:xfrm>
              <a:off x="4527334" y="3441700"/>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16" name="文本框 15">
              <a:extLst>
                <a:ext uri="{FF2B5EF4-FFF2-40B4-BE49-F238E27FC236}">
                  <a16:creationId xmlns:a16="http://schemas.microsoft.com/office/drawing/2014/main" id="{21BD814E-E368-914C-B89E-0BA55C6A04E3}"/>
                </a:ext>
              </a:extLst>
            </p:cNvPr>
            <p:cNvSpPr txBox="1"/>
            <p:nvPr/>
          </p:nvSpPr>
          <p:spPr>
            <a:xfrm>
              <a:off x="4557789" y="3325840"/>
              <a:ext cx="891591" cy="993926"/>
            </a:xfrm>
            <a:prstGeom prst="rect">
              <a:avLst/>
            </a:prstGeom>
            <a:noFill/>
          </p:spPr>
          <p:txBody>
            <a:bodyPr wrap="none" rtlCol="0">
              <a:spAutoFit/>
            </a:bodyPr>
            <a:lstStyle/>
            <a:p>
              <a:pPr algn="ctr">
                <a:lnSpc>
                  <a:spcPct val="150000"/>
                </a:lnSpc>
              </a:pPr>
              <a:r>
                <a:rPr lang="en-US" altLang="zh-CN" sz="4400"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02</a:t>
              </a:r>
              <a:endParaRPr lang="zh-CN" altLang="en-US" sz="4400" b="1">
                <a:solidFill>
                  <a:schemeClr val="bg1"/>
                </a:solidFill>
                <a:latin typeface="TencentSans W7" panose="020C04030202040F0204" pitchFamily="34" charset="-122"/>
                <a:ea typeface="TencentSans W7" panose="020C04030202040F0204" pitchFamily="34" charset="-122"/>
                <a:sym typeface="Arial" panose="020B0604020202090204" pitchFamily="34" charset="0"/>
              </a:endParaRPr>
            </a:p>
          </p:txBody>
        </p:sp>
        <p:sp>
          <p:nvSpPr>
            <p:cNvPr id="17" name="椭圆 16">
              <a:extLst>
                <a:ext uri="{FF2B5EF4-FFF2-40B4-BE49-F238E27FC236}">
                  <a16:creationId xmlns:a16="http://schemas.microsoft.com/office/drawing/2014/main" id="{971DD14E-1122-CC43-9755-6FCB442D5623}"/>
                </a:ext>
              </a:extLst>
            </p:cNvPr>
            <p:cNvSpPr/>
            <p:nvPr/>
          </p:nvSpPr>
          <p:spPr>
            <a:xfrm>
              <a:off x="5203969" y="4148747"/>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grpSp>
      <p:grpSp>
        <p:nvGrpSpPr>
          <p:cNvPr id="18" name="组合 17">
            <a:extLst>
              <a:ext uri="{FF2B5EF4-FFF2-40B4-BE49-F238E27FC236}">
                <a16:creationId xmlns:a16="http://schemas.microsoft.com/office/drawing/2014/main" id="{7FE50173-195A-B74E-B9AC-642F73EFDD79}"/>
              </a:ext>
            </a:extLst>
          </p:cNvPr>
          <p:cNvGrpSpPr/>
          <p:nvPr/>
        </p:nvGrpSpPr>
        <p:grpSpPr>
          <a:xfrm>
            <a:off x="6375874" y="3325840"/>
            <a:ext cx="2016104" cy="1849601"/>
            <a:chOff x="6375874" y="3325840"/>
            <a:chExt cx="2016104" cy="1849601"/>
          </a:xfrm>
        </p:grpSpPr>
        <p:sp>
          <p:nvSpPr>
            <p:cNvPr id="19" name="文本框 18">
              <a:extLst>
                <a:ext uri="{FF2B5EF4-FFF2-40B4-BE49-F238E27FC236}">
                  <a16:creationId xmlns:a16="http://schemas.microsoft.com/office/drawing/2014/main" id="{CDA71ACE-9E5B-4E48-AFA7-4E1C1DC0BA28}"/>
                </a:ext>
              </a:extLst>
            </p:cNvPr>
            <p:cNvSpPr txBox="1"/>
            <p:nvPr/>
          </p:nvSpPr>
          <p:spPr>
            <a:xfrm>
              <a:off x="6375874" y="4716982"/>
              <a:ext cx="2016104" cy="458459"/>
            </a:xfrm>
            <a:prstGeom prst="rect">
              <a:avLst/>
            </a:prstGeom>
            <a:noFill/>
          </p:spPr>
          <p:txBody>
            <a:bodyPr wrap="square" rtlCol="0">
              <a:spAutoFit/>
            </a:bodyPr>
            <a:lstStyle/>
            <a:p>
              <a:pPr algn="ctr">
                <a:lnSpc>
                  <a:spcPct val="150000"/>
                </a:lnSpc>
              </a:pPr>
              <a:r>
                <a:rPr lang="zh-CN" altLang="en-US"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行业</a:t>
              </a:r>
            </a:p>
          </p:txBody>
        </p:sp>
        <p:sp>
          <p:nvSpPr>
            <p:cNvPr id="20" name="椭圆 19">
              <a:extLst>
                <a:ext uri="{FF2B5EF4-FFF2-40B4-BE49-F238E27FC236}">
                  <a16:creationId xmlns:a16="http://schemas.microsoft.com/office/drawing/2014/main" id="{09EC73A5-1733-ED43-A9F7-341C3023CD90}"/>
                </a:ext>
              </a:extLst>
            </p:cNvPr>
            <p:cNvSpPr/>
            <p:nvPr/>
          </p:nvSpPr>
          <p:spPr>
            <a:xfrm>
              <a:off x="6879204" y="3441700"/>
              <a:ext cx="952500" cy="95250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21" name="文本框 20">
              <a:extLst>
                <a:ext uri="{FF2B5EF4-FFF2-40B4-BE49-F238E27FC236}">
                  <a16:creationId xmlns:a16="http://schemas.microsoft.com/office/drawing/2014/main" id="{4DA4A1E6-C855-2D43-B88D-493AE409DE8A}"/>
                </a:ext>
              </a:extLst>
            </p:cNvPr>
            <p:cNvSpPr txBox="1"/>
            <p:nvPr/>
          </p:nvSpPr>
          <p:spPr>
            <a:xfrm>
              <a:off x="6920880" y="3325840"/>
              <a:ext cx="869149" cy="993926"/>
            </a:xfrm>
            <a:prstGeom prst="rect">
              <a:avLst/>
            </a:prstGeom>
            <a:noFill/>
          </p:spPr>
          <p:txBody>
            <a:bodyPr wrap="none" rtlCol="0">
              <a:spAutoFit/>
            </a:bodyPr>
            <a:lstStyle/>
            <a:p>
              <a:pPr algn="ctr">
                <a:lnSpc>
                  <a:spcPct val="150000"/>
                </a:lnSpc>
              </a:pPr>
              <a:r>
                <a:rPr lang="en-US" altLang="zh-CN" sz="4400"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03</a:t>
              </a:r>
              <a:endParaRPr lang="zh-CN" altLang="en-US" sz="4400" b="1">
                <a:solidFill>
                  <a:schemeClr val="bg1"/>
                </a:solidFill>
                <a:latin typeface="TencentSans W7" panose="020C04030202040F0204" pitchFamily="34" charset="-122"/>
                <a:ea typeface="TencentSans W7" panose="020C04030202040F0204" pitchFamily="34" charset="-122"/>
                <a:sym typeface="Arial" panose="020B0604020202090204" pitchFamily="34" charset="0"/>
              </a:endParaRPr>
            </a:p>
          </p:txBody>
        </p:sp>
        <p:sp>
          <p:nvSpPr>
            <p:cNvPr id="22" name="椭圆 21">
              <a:extLst>
                <a:ext uri="{FF2B5EF4-FFF2-40B4-BE49-F238E27FC236}">
                  <a16:creationId xmlns:a16="http://schemas.microsoft.com/office/drawing/2014/main" id="{44FF2549-ED10-1146-9AAD-2B593F309663}"/>
                </a:ext>
              </a:extLst>
            </p:cNvPr>
            <p:cNvSpPr/>
            <p:nvPr/>
          </p:nvSpPr>
          <p:spPr>
            <a:xfrm>
              <a:off x="7516801" y="4148747"/>
              <a:ext cx="191910" cy="19191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grpSp>
      <p:grpSp>
        <p:nvGrpSpPr>
          <p:cNvPr id="23" name="组合 22">
            <a:extLst>
              <a:ext uri="{FF2B5EF4-FFF2-40B4-BE49-F238E27FC236}">
                <a16:creationId xmlns:a16="http://schemas.microsoft.com/office/drawing/2014/main" id="{C9F51949-4B9E-1A4B-9A13-B51631AD5880}"/>
              </a:ext>
            </a:extLst>
          </p:cNvPr>
          <p:cNvGrpSpPr/>
          <p:nvPr/>
        </p:nvGrpSpPr>
        <p:grpSpPr>
          <a:xfrm>
            <a:off x="8756216" y="3300756"/>
            <a:ext cx="2016104" cy="1874685"/>
            <a:chOff x="8756216" y="3300756"/>
            <a:chExt cx="2016104" cy="1874685"/>
          </a:xfrm>
        </p:grpSpPr>
        <p:sp>
          <p:nvSpPr>
            <p:cNvPr id="24" name="文本框 23">
              <a:extLst>
                <a:ext uri="{FF2B5EF4-FFF2-40B4-BE49-F238E27FC236}">
                  <a16:creationId xmlns:a16="http://schemas.microsoft.com/office/drawing/2014/main" id="{E920212E-6387-6345-943B-4814D92F3AC2}"/>
                </a:ext>
              </a:extLst>
            </p:cNvPr>
            <p:cNvSpPr txBox="1"/>
            <p:nvPr/>
          </p:nvSpPr>
          <p:spPr>
            <a:xfrm>
              <a:off x="8756216" y="4716982"/>
              <a:ext cx="2016104" cy="458459"/>
            </a:xfrm>
            <a:prstGeom prst="rect">
              <a:avLst/>
            </a:prstGeom>
            <a:noFill/>
          </p:spPr>
          <p:txBody>
            <a:bodyPr wrap="square" rtlCol="0">
              <a:spAutoFit/>
            </a:bodyPr>
            <a:lstStyle/>
            <a:p>
              <a:pPr algn="ctr">
                <a:lnSpc>
                  <a:spcPct val="150000"/>
                </a:lnSpc>
              </a:pPr>
              <a:r>
                <a:rPr lang="zh-CN" altLang="en-US"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发展</a:t>
              </a:r>
            </a:p>
          </p:txBody>
        </p:sp>
        <p:sp>
          <p:nvSpPr>
            <p:cNvPr id="25" name="椭圆 24">
              <a:extLst>
                <a:ext uri="{FF2B5EF4-FFF2-40B4-BE49-F238E27FC236}">
                  <a16:creationId xmlns:a16="http://schemas.microsoft.com/office/drawing/2014/main" id="{F3B4FB94-F3D0-A342-AFC3-67D6069347CB}"/>
                </a:ext>
              </a:extLst>
            </p:cNvPr>
            <p:cNvSpPr/>
            <p:nvPr/>
          </p:nvSpPr>
          <p:spPr>
            <a:xfrm>
              <a:off x="9231075" y="3416616"/>
              <a:ext cx="952500" cy="952500"/>
            </a:xfrm>
            <a:prstGeom prst="ellipse">
              <a:avLst/>
            </a:prstGeom>
            <a:solidFill>
              <a:srgbClr val="6C92C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
          <p:nvSpPr>
            <p:cNvPr id="26" name="文本框 25">
              <a:extLst>
                <a:ext uri="{FF2B5EF4-FFF2-40B4-BE49-F238E27FC236}">
                  <a16:creationId xmlns:a16="http://schemas.microsoft.com/office/drawing/2014/main" id="{5D8E8581-FE98-0A4B-8D7C-F248243E604B}"/>
                </a:ext>
              </a:extLst>
            </p:cNvPr>
            <p:cNvSpPr txBox="1"/>
            <p:nvPr/>
          </p:nvSpPr>
          <p:spPr>
            <a:xfrm>
              <a:off x="9246302" y="3300756"/>
              <a:ext cx="922047" cy="993926"/>
            </a:xfrm>
            <a:prstGeom prst="rect">
              <a:avLst/>
            </a:prstGeom>
            <a:noFill/>
          </p:spPr>
          <p:txBody>
            <a:bodyPr wrap="none" rtlCol="0">
              <a:spAutoFit/>
            </a:bodyPr>
            <a:lstStyle/>
            <a:p>
              <a:pPr algn="ctr">
                <a:lnSpc>
                  <a:spcPct val="150000"/>
                </a:lnSpc>
              </a:pPr>
              <a:r>
                <a:rPr lang="en-US" altLang="zh-CN" sz="4400" b="1" dirty="0">
                  <a:solidFill>
                    <a:schemeClr val="bg1"/>
                  </a:solidFill>
                  <a:latin typeface="TencentSans W7" panose="020C04030202040F0204" pitchFamily="34" charset="-122"/>
                  <a:ea typeface="TencentSans W7" panose="020C04030202040F0204" pitchFamily="34" charset="-122"/>
                  <a:sym typeface="Arial" panose="020B0604020202090204" pitchFamily="34" charset="0"/>
                </a:rPr>
                <a:t>04</a:t>
              </a:r>
              <a:endParaRPr lang="zh-CN" altLang="en-US" sz="4400" b="1">
                <a:solidFill>
                  <a:schemeClr val="bg1"/>
                </a:solidFill>
                <a:latin typeface="TencentSans W7" panose="020C04030202040F0204" pitchFamily="34" charset="-122"/>
                <a:ea typeface="TencentSans W7" panose="020C04030202040F0204" pitchFamily="34" charset="-122"/>
                <a:sym typeface="Arial" panose="020B0604020202090204" pitchFamily="34" charset="0"/>
              </a:endParaRPr>
            </a:p>
          </p:txBody>
        </p:sp>
      </p:grpSp>
      <p:sp>
        <p:nvSpPr>
          <p:cNvPr id="27" name="椭圆 26">
            <a:extLst>
              <a:ext uri="{FF2B5EF4-FFF2-40B4-BE49-F238E27FC236}">
                <a16:creationId xmlns:a16="http://schemas.microsoft.com/office/drawing/2014/main" id="{A5D59E05-569F-F045-A8E3-ED84C2121541}"/>
              </a:ext>
            </a:extLst>
          </p:cNvPr>
          <p:cNvSpPr/>
          <p:nvPr/>
        </p:nvSpPr>
        <p:spPr>
          <a:xfrm>
            <a:off x="9770535" y="4148747"/>
            <a:ext cx="191910" cy="191910"/>
          </a:xfrm>
          <a:prstGeom prst="ellipse">
            <a:avLst/>
          </a:prstGeom>
          <a:solidFill>
            <a:srgbClr val="48A2A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b="1">
              <a:latin typeface="TencentSans W7" panose="020C04030202040F0204" pitchFamily="34" charset="-122"/>
              <a:ea typeface="TencentSans W7" panose="020C04030202040F0204" pitchFamily="34" charset="-122"/>
              <a:sym typeface="Arial" panose="020B0604020202090204" pitchFamily="34" charset="0"/>
            </a:endParaRPr>
          </a:p>
        </p:txBody>
      </p:sp>
    </p:spTree>
    <p:extLst>
      <p:ext uri="{BB962C8B-B14F-4D97-AF65-F5344CB8AC3E}">
        <p14:creationId xmlns:p14="http://schemas.microsoft.com/office/powerpoint/2010/main" val="184489702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7F7AAEF9-D8C8-7A49-80AE-B74F29C06229}"/>
              </a:ext>
            </a:extLst>
          </p:cNvPr>
          <p:cNvSpPr>
            <a:spLocks noGrp="1"/>
          </p:cNvSpPr>
          <p:nvPr>
            <p:ph type="body" idx="1"/>
          </p:nvPr>
        </p:nvSpPr>
        <p:spPr>
          <a:xfrm>
            <a:off x="623523" y="1155635"/>
            <a:ext cx="10972800" cy="4587493"/>
          </a:xfrm>
        </p:spPr>
        <p:txBody>
          <a:bodyPr>
            <a:noAutofit/>
          </a:bodyPr>
          <a:lstStyle/>
          <a:p>
            <a:pPr marL="0" indent="0">
              <a:buNone/>
            </a:pPr>
            <a:endParaRPr lang="zh-CN" altLang="en-US" sz="1800" dirty="0">
              <a:solidFill>
                <a:schemeClr val="bg1"/>
              </a:solidFill>
              <a:latin typeface="SimSun" panose="02010600030101010101" pitchFamily="2" charset="-122"/>
              <a:ea typeface="SimSun" panose="02010600030101010101" pitchFamily="2" charset="-122"/>
              <a:cs typeface="+mn-cs"/>
            </a:endParaRPr>
          </a:p>
          <a:p>
            <a:pPr marL="0"/>
            <a:r>
              <a:rPr lang="zh-CN" altLang="en-US" sz="1800" kern="1200" dirty="0">
                <a:solidFill>
                  <a:schemeClr val="bg1"/>
                </a:solidFill>
                <a:latin typeface="+mn-lt"/>
                <a:ea typeface="+mn-ea"/>
                <a:cs typeface="+mn-cs"/>
              </a:rPr>
              <a:t>帆软：</a:t>
            </a:r>
            <a:r>
              <a:rPr lang="zh-CN" altLang="en-US" sz="1800" kern="1200" dirty="0">
                <a:solidFill>
                  <a:schemeClr val="bg1"/>
                </a:solidFill>
                <a:latin typeface="+mn-lt"/>
                <a:ea typeface="+mn-ea"/>
                <a:cs typeface="+mn-cs"/>
                <a:sym typeface="Wingdings" pitchFamily="2" charset="2"/>
              </a:rPr>
              <a:t>（</a:t>
            </a:r>
            <a:r>
              <a:rPr lang="en" altLang="zh-CN" sz="1800" kern="1200" dirty="0">
                <a:solidFill>
                  <a:schemeClr val="bg1"/>
                </a:solidFill>
                <a:latin typeface="+mn-lt"/>
                <a:ea typeface="+mn-ea"/>
                <a:cs typeface="+mn-cs"/>
                <a:hlinkClick r:id="rId3">
                  <a:extLst>
                    <a:ext uri="{A12FA001-AC4F-418D-AE19-62706E023703}">
                      <ahyp:hlinkClr xmlns:ahyp="http://schemas.microsoft.com/office/drawing/2018/hyperlinkcolor" val="tx"/>
                    </a:ext>
                  </a:extLst>
                </a:hlinkClick>
              </a:rPr>
              <a:t>FineBI</a:t>
            </a:r>
            <a:r>
              <a:rPr lang="zh-CN" altLang="en-US" sz="1800" kern="1200" dirty="0">
                <a:solidFill>
                  <a:schemeClr val="bg1"/>
                </a:solidFill>
                <a:latin typeface="+mn-lt"/>
                <a:ea typeface="+mn-ea"/>
                <a:cs typeface="+mn-cs"/>
              </a:rPr>
              <a:t>） 报表起家，在模式上类似于国外的</a:t>
            </a:r>
            <a:r>
              <a:rPr lang="en" altLang="zh-CN" sz="1800" kern="1200" dirty="0">
                <a:solidFill>
                  <a:schemeClr val="bg1"/>
                </a:solidFill>
                <a:latin typeface="+mn-lt"/>
                <a:ea typeface="+mn-ea"/>
                <a:cs typeface="+mn-cs"/>
              </a:rPr>
              <a:t>Tableau</a:t>
            </a:r>
            <a:r>
              <a:rPr lang="zh-CN" altLang="en-US" sz="1800" kern="1200" dirty="0">
                <a:solidFill>
                  <a:schemeClr val="bg1"/>
                </a:solidFill>
                <a:latin typeface="+mn-lt"/>
                <a:ea typeface="+mn-ea"/>
                <a:cs typeface="+mn-cs"/>
              </a:rPr>
              <a:t>和</a:t>
            </a:r>
            <a:r>
              <a:rPr lang="en" altLang="zh-CN" sz="1800" kern="1200" dirty="0" err="1">
                <a:solidFill>
                  <a:schemeClr val="bg1"/>
                </a:solidFill>
                <a:latin typeface="+mn-lt"/>
                <a:ea typeface="+mn-ea"/>
                <a:cs typeface="+mn-cs"/>
              </a:rPr>
              <a:t>PowerBI</a:t>
            </a:r>
            <a:r>
              <a:rPr lang="zh-CN" altLang="e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偏向工具层面，覆盖行业也较为全面。轻量化的</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工具，部署方便，走多维分析方向。后期采用</a:t>
            </a:r>
            <a:r>
              <a:rPr lang="en" altLang="zh-CN" sz="1800" kern="1200" dirty="0">
                <a:solidFill>
                  <a:schemeClr val="bg1"/>
                </a:solidFill>
                <a:latin typeface="+mn-lt"/>
                <a:ea typeface="+mn-ea"/>
                <a:cs typeface="+mn-cs"/>
              </a:rPr>
              <a:t>jar</a:t>
            </a:r>
            <a:r>
              <a:rPr lang="zh-CN" altLang="en-US" sz="1800" kern="1200" dirty="0">
                <a:solidFill>
                  <a:schemeClr val="bg1"/>
                </a:solidFill>
                <a:latin typeface="+mn-lt"/>
                <a:ea typeface="+mn-ea"/>
                <a:cs typeface="+mn-cs"/>
              </a:rPr>
              <a:t>包升级换代，维护方便。</a:t>
            </a:r>
          </a:p>
          <a:p>
            <a:pPr marL="0"/>
            <a:r>
              <a:rPr lang="zh-CN" altLang="en-US" sz="1800" kern="1200" dirty="0">
                <a:solidFill>
                  <a:schemeClr val="bg1"/>
                </a:solidFill>
                <a:latin typeface="+mn-lt"/>
                <a:ea typeface="+mn-ea"/>
                <a:cs typeface="+mn-cs"/>
              </a:rPr>
              <a:t>观远：</a:t>
            </a:r>
            <a:r>
              <a:rPr lang="en" altLang="zh-CN" sz="1800" kern="1200" dirty="0">
                <a:solidFill>
                  <a:schemeClr val="bg1"/>
                </a:solidFill>
                <a:latin typeface="+mn-lt"/>
                <a:ea typeface="+mn-ea"/>
                <a:cs typeface="+mn-cs"/>
              </a:rPr>
              <a:t> (AI+BI)</a:t>
            </a:r>
            <a:r>
              <a:rPr lang="zh-CN" altLang="en-US" sz="1800" kern="1200" dirty="0">
                <a:solidFill>
                  <a:schemeClr val="bg1"/>
                </a:solidFill>
                <a:latin typeface="+mn-lt"/>
                <a:ea typeface="+mn-ea"/>
                <a:cs typeface="+mn-cs"/>
              </a:rPr>
              <a:t>平台。服务领域相对聚焦，深耕零售消费领域，除了敏捷</a:t>
            </a:r>
            <a:r>
              <a:rPr lang="en" altLang="zh-CN" sz="1800" kern="1200" dirty="0">
                <a:solidFill>
                  <a:schemeClr val="bg1"/>
                </a:solidFill>
                <a:latin typeface="+mn-lt"/>
                <a:ea typeface="+mn-ea"/>
                <a:cs typeface="+mn-cs"/>
              </a:rPr>
              <a:t>BI</a:t>
            </a:r>
            <a:r>
              <a:rPr lang="zh-CN" altLang="e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另外加入了</a:t>
            </a:r>
            <a:r>
              <a:rPr lang="en" altLang="zh-CN" sz="1800" kern="1200" dirty="0">
                <a:solidFill>
                  <a:schemeClr val="bg1"/>
                </a:solidFill>
                <a:latin typeface="+mn-lt"/>
                <a:ea typeface="+mn-ea"/>
                <a:cs typeface="+mn-cs"/>
              </a:rPr>
              <a:t>AI</a:t>
            </a:r>
            <a:r>
              <a:rPr lang="zh-CN" altLang="en-US" sz="1800" kern="1200" dirty="0">
                <a:solidFill>
                  <a:schemeClr val="bg1"/>
                </a:solidFill>
                <a:latin typeface="+mn-lt"/>
                <a:ea typeface="+mn-ea"/>
                <a:cs typeface="+mn-cs"/>
              </a:rPr>
              <a:t>的元素，也是中国</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市场融入</a:t>
            </a:r>
            <a:r>
              <a:rPr lang="en" altLang="zh-CN" sz="1800" kern="1200" dirty="0">
                <a:solidFill>
                  <a:schemeClr val="bg1"/>
                </a:solidFill>
                <a:latin typeface="+mn-lt"/>
                <a:ea typeface="+mn-ea"/>
                <a:cs typeface="+mn-cs"/>
              </a:rPr>
              <a:t>AI</a:t>
            </a:r>
            <a:r>
              <a:rPr lang="zh-CN" altLang="en-US" sz="1800" kern="1200" dirty="0">
                <a:solidFill>
                  <a:schemeClr val="bg1"/>
                </a:solidFill>
                <a:latin typeface="+mn-lt"/>
                <a:ea typeface="+mn-ea"/>
                <a:cs typeface="+mn-cs"/>
              </a:rPr>
              <a:t>的一个代表。支持</a:t>
            </a:r>
            <a:r>
              <a:rPr lang="en-US" altLang="zh-CN" sz="1800" kern="1200" dirty="0">
                <a:solidFill>
                  <a:schemeClr val="bg1"/>
                </a:solidFill>
                <a:latin typeface="+mn-lt"/>
                <a:ea typeface="+mn-ea"/>
                <a:cs typeface="+mn-cs"/>
              </a:rPr>
              <a:t>SaaS</a:t>
            </a:r>
            <a:r>
              <a:rPr lang="zh-CN" altLang="en-US" sz="1800" kern="1200" dirty="0">
                <a:solidFill>
                  <a:schemeClr val="bg1"/>
                </a:solidFill>
                <a:latin typeface="+mn-lt"/>
                <a:ea typeface="+mn-ea"/>
                <a:cs typeface="+mn-cs"/>
              </a:rPr>
              <a:t> 和本地化部署、私有化部署。</a:t>
            </a:r>
            <a:endParaRPr lang="en" altLang="zh-CN" sz="1800" kern="1200" dirty="0">
              <a:solidFill>
                <a:schemeClr val="bg1"/>
              </a:solidFill>
              <a:latin typeface="+mn-lt"/>
              <a:ea typeface="+mn-ea"/>
              <a:cs typeface="+mn-cs"/>
            </a:endParaRPr>
          </a:p>
          <a:p>
            <a:pPr marL="0"/>
            <a:r>
              <a:rPr lang="zh-CN" altLang="en-US" sz="1800" kern="1200" dirty="0">
                <a:solidFill>
                  <a:schemeClr val="bg1"/>
                </a:solidFill>
                <a:latin typeface="+mn-lt"/>
                <a:ea typeface="+mn-ea"/>
                <a:cs typeface="+mn-cs"/>
              </a:rPr>
              <a:t>永洪：</a:t>
            </a:r>
            <a:r>
              <a:rPr lang="en-US" altLang="zh-C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敏捷</a:t>
            </a:r>
            <a:r>
              <a:rPr lang="en" altLang="zh-CN" sz="1800" kern="1200" dirty="0">
                <a:solidFill>
                  <a:schemeClr val="bg1"/>
                </a:solidFill>
                <a:latin typeface="+mn-lt"/>
                <a:ea typeface="+mn-ea"/>
                <a:cs typeface="+mn-cs"/>
              </a:rPr>
              <a:t>B)</a:t>
            </a:r>
            <a:r>
              <a:rPr lang="zh-CN" altLang="en-US" sz="1800" kern="1200" dirty="0">
                <a:solidFill>
                  <a:schemeClr val="bg1"/>
                </a:solidFill>
                <a:latin typeface="+mn-lt"/>
                <a:ea typeface="+mn-ea"/>
                <a:cs typeface="+mn-cs"/>
              </a:rPr>
              <a:t>）</a:t>
            </a:r>
            <a:r>
              <a:rPr lang="zh-CN" altLang="e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覆盖行业较为全面，政府类也是主打的行业之一。提供数据存储、数据处理的软件</a:t>
            </a:r>
            <a:r>
              <a:rPr lang="en-US" altLang="zh-CN" sz="1800" kern="1200" dirty="0">
                <a:solidFill>
                  <a:schemeClr val="bg1"/>
                </a:solidFill>
                <a:latin typeface="+mn-lt"/>
                <a:ea typeface="+mn-ea"/>
                <a:cs typeface="+mn-cs"/>
              </a:rPr>
              <a:t>——</a:t>
            </a:r>
            <a:r>
              <a:rPr lang="en" altLang="zh-CN" sz="1800" kern="1200" dirty="0">
                <a:solidFill>
                  <a:schemeClr val="bg1"/>
                </a:solidFill>
                <a:latin typeface="+mn-lt"/>
                <a:ea typeface="+mn-ea"/>
                <a:cs typeface="+mn-cs"/>
              </a:rPr>
              <a:t>MPP</a:t>
            </a:r>
            <a:r>
              <a:rPr lang="zh-CN" altLang="en-US" sz="1800" kern="1200" dirty="0">
                <a:solidFill>
                  <a:schemeClr val="bg1"/>
                </a:solidFill>
                <a:latin typeface="+mn-lt"/>
                <a:ea typeface="+mn-ea"/>
                <a:cs typeface="+mn-cs"/>
              </a:rPr>
              <a:t>数据集市，可与</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打通，使得数据查询，钻取和展示的速度大幅度提高。</a:t>
            </a:r>
            <a:r>
              <a:rPr lang="en" altLang="zh-CN" sz="1800" kern="1200" dirty="0">
                <a:solidFill>
                  <a:schemeClr val="bg1"/>
                </a:solidFill>
                <a:latin typeface="+mn-lt"/>
                <a:ea typeface="+mn-ea"/>
                <a:cs typeface="+mn-cs"/>
              </a:rPr>
              <a:t> SAAS</a:t>
            </a:r>
            <a:r>
              <a:rPr lang="zh-CN" altLang="en-US" sz="1800" kern="1200" dirty="0">
                <a:solidFill>
                  <a:schemeClr val="bg1"/>
                </a:solidFill>
                <a:latin typeface="+mn-lt"/>
                <a:ea typeface="+mn-ea"/>
                <a:cs typeface="+mn-cs"/>
              </a:rPr>
              <a:t>版体验很差，有一定的学习成本。</a:t>
            </a:r>
            <a:endParaRPr lang="en" altLang="zh-CN" sz="1800" kern="1200" dirty="0">
              <a:solidFill>
                <a:schemeClr val="bg1"/>
              </a:solidFill>
              <a:latin typeface="+mn-lt"/>
              <a:ea typeface="+mn-ea"/>
              <a:cs typeface="+mn-cs"/>
            </a:endParaRPr>
          </a:p>
          <a:p>
            <a:pPr marL="0"/>
            <a:r>
              <a:rPr lang="zh-CN" altLang="en-US" sz="1800" kern="1200" dirty="0">
                <a:solidFill>
                  <a:schemeClr val="bg1"/>
                </a:solidFill>
                <a:latin typeface="+mn-lt"/>
                <a:ea typeface="+mn-ea"/>
                <a:cs typeface="+mn-cs"/>
              </a:rPr>
              <a:t>阿里云</a:t>
            </a:r>
            <a:r>
              <a:rPr lang="en-US" altLang="zh-CN" sz="1800" kern="1200" dirty="0">
                <a:solidFill>
                  <a:schemeClr val="bg1"/>
                </a:solidFill>
                <a:latin typeface="+mn-lt"/>
                <a:ea typeface="+mn-ea"/>
                <a:cs typeface="+mn-cs"/>
              </a:rPr>
              <a:t> (</a:t>
            </a:r>
            <a:r>
              <a:rPr lang="en" altLang="zh-CN" sz="1800" kern="1200" dirty="0">
                <a:solidFill>
                  <a:schemeClr val="bg1"/>
                </a:solidFill>
                <a:latin typeface="+mn-lt"/>
                <a:ea typeface="+mn-ea"/>
                <a:cs typeface="+mn-cs"/>
                <a:hlinkClick r:id="rId4">
                  <a:extLst>
                    <a:ext uri="{A12FA001-AC4F-418D-AE19-62706E023703}">
                      <ahyp:hlinkClr xmlns:ahyp="http://schemas.microsoft.com/office/drawing/2018/hyperlinkcolor" val="tx"/>
                    </a:ext>
                  </a:extLst>
                </a:hlinkClick>
              </a:rPr>
              <a:t>Quick BI</a:t>
            </a:r>
            <a:r>
              <a:rPr lang="en-US" altLang="zh-C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：自助分析、数据洞察、类 </a:t>
            </a:r>
            <a:r>
              <a:rPr lang="en" altLang="zh-CN" sz="1800" kern="1200" dirty="0">
                <a:solidFill>
                  <a:schemeClr val="bg1"/>
                </a:solidFill>
                <a:latin typeface="+mn-lt"/>
                <a:ea typeface="+mn-ea"/>
                <a:cs typeface="+mn-cs"/>
              </a:rPr>
              <a:t>Excel </a:t>
            </a:r>
            <a:r>
              <a:rPr lang="zh-CN" altLang="en-US" sz="1800" kern="1200" dirty="0">
                <a:solidFill>
                  <a:schemeClr val="bg1"/>
                </a:solidFill>
                <a:latin typeface="+mn-lt"/>
                <a:ea typeface="+mn-ea"/>
                <a:cs typeface="+mn-cs"/>
              </a:rPr>
              <a:t>报告和回写功能，阿里云平台自带产品。</a:t>
            </a:r>
            <a:endParaRPr lang="en-US" altLang="zh-CN" sz="1800" kern="1200" dirty="0">
              <a:solidFill>
                <a:schemeClr val="bg1"/>
              </a:solidFill>
              <a:latin typeface="+mn-lt"/>
              <a:ea typeface="+mn-ea"/>
              <a:cs typeface="+mn-cs"/>
            </a:endParaRPr>
          </a:p>
          <a:p>
            <a:pPr marL="0"/>
            <a:endParaRPr lang="en-US" altLang="zh-CN" sz="1800" kern="1200" dirty="0">
              <a:solidFill>
                <a:schemeClr val="bg1"/>
              </a:solidFill>
              <a:latin typeface="+mn-lt"/>
              <a:ea typeface="+mn-ea"/>
              <a:cs typeface="+mn-cs"/>
            </a:endParaRPr>
          </a:p>
          <a:p>
            <a:pPr marL="0"/>
            <a:r>
              <a:rPr lang="zh-CN" altLang="en-US" sz="1800" kern="1200" dirty="0">
                <a:solidFill>
                  <a:schemeClr val="bg1"/>
                </a:solidFill>
                <a:latin typeface="+mn-lt"/>
                <a:ea typeface="+mn-ea"/>
                <a:cs typeface="+mn-cs"/>
              </a:rPr>
              <a:t>目前市场上主流的</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产品，国内有亿信华辰的亿信</a:t>
            </a:r>
            <a:r>
              <a:rPr lang="en" altLang="zh-CN" sz="1800" kern="1200" dirty="0">
                <a:solidFill>
                  <a:schemeClr val="bg1"/>
                </a:solidFill>
                <a:latin typeface="+mn-lt"/>
                <a:ea typeface="+mn-ea"/>
                <a:cs typeface="+mn-cs"/>
              </a:rPr>
              <a:t>BI</a:t>
            </a:r>
            <a:r>
              <a:rPr lang="zh-CN" altLang="en-US" sz="1800" kern="1200" dirty="0">
                <a:solidFill>
                  <a:schemeClr val="bg1"/>
                </a:solidFill>
                <a:latin typeface="+mn-lt"/>
                <a:ea typeface="+mn-ea"/>
                <a:cs typeface="+mn-cs"/>
              </a:rPr>
              <a:t>，永洪的敏捷</a:t>
            </a:r>
            <a:r>
              <a:rPr lang="en" altLang="zh-CN" sz="1800" kern="1200" dirty="0">
                <a:solidFill>
                  <a:schemeClr val="bg1"/>
                </a:solidFill>
                <a:latin typeface="+mn-lt"/>
                <a:ea typeface="+mn-ea"/>
                <a:cs typeface="+mn-cs"/>
              </a:rPr>
              <a:t>BI</a:t>
            </a:r>
            <a:r>
              <a:rPr lang="zh-CN" altLang="e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帆软的</a:t>
            </a:r>
            <a:r>
              <a:rPr lang="en" altLang="zh-CN" sz="1800" kern="1200" dirty="0" err="1">
                <a:solidFill>
                  <a:schemeClr val="bg1"/>
                </a:solidFill>
                <a:latin typeface="+mn-lt"/>
                <a:ea typeface="+mn-ea"/>
                <a:cs typeface="+mn-cs"/>
              </a:rPr>
              <a:t>fineBI</a:t>
            </a:r>
            <a:r>
              <a:rPr lang="zh-CN" altLang="en" sz="1800" kern="1200" dirty="0">
                <a:solidFill>
                  <a:schemeClr val="bg1"/>
                </a:solidFill>
                <a:latin typeface="+mn-lt"/>
                <a:ea typeface="+mn-ea"/>
                <a:cs typeface="+mn-cs"/>
              </a:rPr>
              <a:t>，</a:t>
            </a:r>
            <a:r>
              <a:rPr lang="zh-CN" altLang="en-US" sz="1800" kern="1200" dirty="0">
                <a:solidFill>
                  <a:schemeClr val="bg1"/>
                </a:solidFill>
                <a:latin typeface="+mn-lt"/>
                <a:ea typeface="+mn-ea"/>
                <a:cs typeface="+mn-cs"/>
              </a:rPr>
              <a:t>思迈特的</a:t>
            </a:r>
            <a:r>
              <a:rPr lang="en" altLang="zh-CN" sz="1800" kern="1200" dirty="0" err="1">
                <a:solidFill>
                  <a:schemeClr val="bg1"/>
                </a:solidFill>
                <a:latin typeface="+mn-lt"/>
                <a:ea typeface="+mn-ea"/>
                <a:cs typeface="+mn-cs"/>
              </a:rPr>
              <a:t>SmartBI</a:t>
            </a:r>
            <a:r>
              <a:rPr lang="zh-CN" altLang="en" sz="1800" kern="1200" dirty="0">
                <a:solidFill>
                  <a:schemeClr val="bg1"/>
                </a:solidFill>
                <a:latin typeface="+mn-lt"/>
                <a:ea typeface="+mn-ea"/>
                <a:cs typeface="+mn-cs"/>
              </a:rPr>
              <a:t>。</a:t>
            </a:r>
            <a:endParaRPr lang="en" altLang="zh-CN" sz="1800" kern="1200" dirty="0">
              <a:solidFill>
                <a:schemeClr val="bg1"/>
              </a:solidFill>
              <a:latin typeface="+mn-lt"/>
              <a:ea typeface="+mn-ea"/>
              <a:cs typeface="+mn-cs"/>
            </a:endParaRPr>
          </a:p>
        </p:txBody>
      </p:sp>
      <p:sp>
        <p:nvSpPr>
          <p:cNvPr id="3" name="标题 1">
            <a:extLst>
              <a:ext uri="{FF2B5EF4-FFF2-40B4-BE49-F238E27FC236}">
                <a16:creationId xmlns:a16="http://schemas.microsoft.com/office/drawing/2014/main" id="{AC06D893-0774-DD41-BA62-130D0859FC19}"/>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lang="zh-CN" altLang="en-US" sz="4400" b="1" dirty="0">
                <a:solidFill>
                  <a:schemeClr val="bg1"/>
                </a:solidFill>
              </a:rPr>
              <a:t>国内一些</a:t>
            </a:r>
            <a:r>
              <a:rPr lang="en" altLang="zh-CN" sz="4400" b="1" dirty="0">
                <a:solidFill>
                  <a:schemeClr val="bg1"/>
                </a:solidFill>
              </a:rPr>
              <a:t>BI</a:t>
            </a:r>
            <a:r>
              <a:rPr lang="zh-CN" altLang="en-US" sz="4400" b="1" dirty="0">
                <a:solidFill>
                  <a:schemeClr val="bg1"/>
                </a:solidFill>
              </a:rPr>
              <a:t>产品</a:t>
            </a:r>
          </a:p>
        </p:txBody>
      </p:sp>
    </p:spTree>
    <p:extLst>
      <p:ext uri="{BB962C8B-B14F-4D97-AF65-F5344CB8AC3E}">
        <p14:creationId xmlns:p14="http://schemas.microsoft.com/office/powerpoint/2010/main" val="365487410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3A1F6E3-443D-2249-8597-F68C4E7CA8E3}"/>
              </a:ext>
            </a:extLst>
          </p:cNvPr>
          <p:cNvPicPr>
            <a:picLocks noChangeAspect="1"/>
          </p:cNvPicPr>
          <p:nvPr/>
        </p:nvPicPr>
        <p:blipFill>
          <a:blip r:embed="rId3"/>
          <a:stretch>
            <a:fillRect/>
          </a:stretch>
        </p:blipFill>
        <p:spPr>
          <a:xfrm>
            <a:off x="732645" y="764704"/>
            <a:ext cx="10726709" cy="5616624"/>
          </a:xfrm>
          <a:prstGeom prst="rect">
            <a:avLst/>
          </a:prstGeom>
        </p:spPr>
      </p:pic>
    </p:spTree>
    <p:extLst>
      <p:ext uri="{BB962C8B-B14F-4D97-AF65-F5344CB8AC3E}">
        <p14:creationId xmlns:p14="http://schemas.microsoft.com/office/powerpoint/2010/main" val="190478183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E2F38E9-D12F-F846-87A4-B7BDABDD7A0B}"/>
              </a:ext>
            </a:extLst>
          </p:cNvPr>
          <p:cNvPicPr>
            <a:picLocks noChangeAspect="1"/>
          </p:cNvPicPr>
          <p:nvPr/>
        </p:nvPicPr>
        <p:blipFill>
          <a:blip r:embed="rId2"/>
          <a:stretch>
            <a:fillRect/>
          </a:stretch>
        </p:blipFill>
        <p:spPr>
          <a:xfrm>
            <a:off x="772191" y="844564"/>
            <a:ext cx="9998389" cy="3816424"/>
          </a:xfrm>
          <a:prstGeom prst="rect">
            <a:avLst/>
          </a:prstGeom>
        </p:spPr>
      </p:pic>
      <p:pic>
        <p:nvPicPr>
          <p:cNvPr id="5" name="图片 4">
            <a:extLst>
              <a:ext uri="{FF2B5EF4-FFF2-40B4-BE49-F238E27FC236}">
                <a16:creationId xmlns:a16="http://schemas.microsoft.com/office/drawing/2014/main" id="{A5CBB5C7-A0D9-B84A-A4A7-BB8DFB53724D}"/>
              </a:ext>
            </a:extLst>
          </p:cNvPr>
          <p:cNvPicPr>
            <a:picLocks noChangeAspect="1"/>
          </p:cNvPicPr>
          <p:nvPr/>
        </p:nvPicPr>
        <p:blipFill>
          <a:blip r:embed="rId3"/>
          <a:stretch>
            <a:fillRect/>
          </a:stretch>
        </p:blipFill>
        <p:spPr>
          <a:xfrm>
            <a:off x="772191" y="4686636"/>
            <a:ext cx="9998389" cy="1550676"/>
          </a:xfrm>
          <a:prstGeom prst="rect">
            <a:avLst/>
          </a:prstGeom>
        </p:spPr>
      </p:pic>
    </p:spTree>
    <p:extLst>
      <p:ext uri="{BB962C8B-B14F-4D97-AF65-F5344CB8AC3E}">
        <p14:creationId xmlns:p14="http://schemas.microsoft.com/office/powerpoint/2010/main" val="3462970721"/>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5"/>
            <a:ext cx="10972800" cy="824078"/>
          </a:xfrm>
          <a:ln w="25400">
            <a:miter lim="400000"/>
          </a:ln>
        </p:spPr>
        <p:txBody>
          <a:bodyPr lIns="121919" tIns="121919" rIns="121919" bIns="121919" anchor="ctr">
            <a:normAutofit fontScale="90000"/>
          </a:bodyPr>
          <a:lstStyle/>
          <a:p>
            <a:r>
              <a:rPr lang="zh-CN" altLang="en-US" sz="4000" b="1" dirty="0">
                <a:solidFill>
                  <a:schemeClr val="bg1"/>
                </a:solidFill>
              </a:rPr>
              <a:t>国内</a:t>
            </a:r>
            <a:r>
              <a:rPr lang="en" altLang="zh-CN" sz="4000" b="1" dirty="0">
                <a:solidFill>
                  <a:schemeClr val="bg1"/>
                </a:solidFill>
              </a:rPr>
              <a:t>BI</a:t>
            </a:r>
            <a:r>
              <a:rPr lang="zh-CN" altLang="en-US" sz="4000" b="1" dirty="0">
                <a:solidFill>
                  <a:schemeClr val="bg1"/>
                </a:solidFill>
              </a:rPr>
              <a:t>的特点</a:t>
            </a:r>
          </a:p>
        </p:txBody>
      </p:sp>
      <p:sp>
        <p:nvSpPr>
          <p:cNvPr id="8" name="矩形 7">
            <a:extLst>
              <a:ext uri="{FF2B5EF4-FFF2-40B4-BE49-F238E27FC236}">
                <a16:creationId xmlns:a16="http://schemas.microsoft.com/office/drawing/2014/main" id="{E8EFD20D-048A-BC4F-819B-F49FA512CACC}"/>
              </a:ext>
            </a:extLst>
          </p:cNvPr>
          <p:cNvSpPr/>
          <p:nvPr/>
        </p:nvSpPr>
        <p:spPr>
          <a:xfrm>
            <a:off x="911424" y="869101"/>
            <a:ext cx="10657184" cy="5355312"/>
          </a:xfrm>
          <a:prstGeom prst="rect">
            <a:avLst/>
          </a:prstGeom>
        </p:spPr>
        <p:txBody>
          <a:bodyPr wrap="square">
            <a:spAutoFit/>
          </a:bodyPr>
          <a:lstStyle/>
          <a:p>
            <a:br>
              <a:rPr lang="zh-CN" altLang="en-US" dirty="0">
                <a:solidFill>
                  <a:schemeClr val="bg1"/>
                </a:solidFill>
              </a:rPr>
            </a:br>
            <a:r>
              <a:rPr lang="zh-CN" altLang="en-US" dirty="0">
                <a:solidFill>
                  <a:schemeClr val="bg1"/>
                </a:solidFill>
              </a:rPr>
              <a:t>中国本土和全球相比其现状与发展趋势又不尽相同，主要体现在以下几方面：</a:t>
            </a:r>
            <a:endParaRPr lang="en-US" altLang="zh-CN" dirty="0">
              <a:solidFill>
                <a:schemeClr val="bg1"/>
              </a:solidFill>
            </a:endParaRPr>
          </a:p>
          <a:p>
            <a:endParaRPr lang="zh-CN" altLang="en-US" dirty="0">
              <a:solidFill>
                <a:schemeClr val="bg1"/>
              </a:solidFill>
            </a:endParaRPr>
          </a:p>
          <a:p>
            <a:pPr marL="285750" indent="-285750">
              <a:buFont typeface="Arial" panose="020B0604020202020204" pitchFamily="34" charset="0"/>
              <a:buChar char="•"/>
            </a:pPr>
            <a:r>
              <a:rPr lang="zh-CN" altLang="en-US" b="1" dirty="0">
                <a:solidFill>
                  <a:srgbClr val="FFFF00"/>
                </a:solidFill>
              </a:rPr>
              <a:t>起步迟，发展快</a:t>
            </a:r>
            <a:r>
              <a:rPr lang="zh-CN" altLang="en-US" b="1" dirty="0">
                <a:solidFill>
                  <a:schemeClr val="bg1"/>
                </a:solidFill>
              </a:rPr>
              <a:t>：</a:t>
            </a:r>
            <a:r>
              <a:rPr lang="zh-CN" altLang="en-US" dirty="0">
                <a:solidFill>
                  <a:schemeClr val="bg1"/>
                </a:solidFill>
              </a:rPr>
              <a:t>中国</a:t>
            </a:r>
            <a:r>
              <a:rPr lang="en" altLang="zh-CN" dirty="0">
                <a:solidFill>
                  <a:schemeClr val="bg1"/>
                </a:solidFill>
              </a:rPr>
              <a:t>BI</a:t>
            </a:r>
            <a:r>
              <a:rPr lang="zh-CN" altLang="en-US" dirty="0">
                <a:solidFill>
                  <a:schemeClr val="bg1"/>
                </a:solidFill>
              </a:rPr>
              <a:t>行业成熟度低，而客户对于不同平台边界比较模糊，他们更希望</a:t>
            </a:r>
            <a:r>
              <a:rPr lang="en" altLang="zh-CN" dirty="0">
                <a:solidFill>
                  <a:schemeClr val="bg1"/>
                </a:solidFill>
              </a:rPr>
              <a:t>BI</a:t>
            </a:r>
            <a:r>
              <a:rPr lang="zh-CN" altLang="en-US" dirty="0">
                <a:solidFill>
                  <a:schemeClr val="bg1"/>
                </a:solidFill>
              </a:rPr>
              <a:t>厂商提供完整的数据解决方案，上下游融合更自然，而不是采购一个工具还需要配合采购其他工具。</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a:p>
            <a:pPr marL="285750" indent="-285750">
              <a:buFont typeface="Arial" panose="020B0604020202020204" pitchFamily="34" charset="0"/>
              <a:buChar char="•"/>
            </a:pPr>
            <a:r>
              <a:rPr lang="zh-CN" altLang="en-US" b="1" dirty="0">
                <a:solidFill>
                  <a:srgbClr val="FFFF00"/>
                </a:solidFill>
              </a:rPr>
              <a:t>信息化和数据化共同发展</a:t>
            </a:r>
            <a:r>
              <a:rPr lang="zh-CN" altLang="en-US" b="1" dirty="0">
                <a:solidFill>
                  <a:schemeClr val="bg1"/>
                </a:solidFill>
              </a:rPr>
              <a:t>：</a:t>
            </a:r>
            <a:r>
              <a:rPr lang="zh-CN" altLang="en-US" dirty="0">
                <a:solidFill>
                  <a:schemeClr val="bg1"/>
                </a:solidFill>
              </a:rPr>
              <a:t>很多国内企业目前处于信息化和数据化共同推进的状态，他们的数据基础不是很完善，数据分析人员素养、数据分析意识有待提升，市场有待教育和培养。</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a:p>
            <a:pPr marL="285750" indent="-285750">
              <a:buFont typeface="Arial" panose="020B0604020202020204" pitchFamily="34" charset="0"/>
              <a:buChar char="•"/>
            </a:pPr>
            <a:r>
              <a:rPr lang="zh-CN" altLang="en-US" b="1" dirty="0">
                <a:solidFill>
                  <a:srgbClr val="FFFF00"/>
                </a:solidFill>
              </a:rPr>
              <a:t>报表与可视化看板需求还是主流</a:t>
            </a:r>
            <a:r>
              <a:rPr lang="zh-CN" altLang="en-US" b="1" dirty="0">
                <a:solidFill>
                  <a:schemeClr val="bg1"/>
                </a:solidFill>
              </a:rPr>
              <a:t>：</a:t>
            </a:r>
            <a:r>
              <a:rPr lang="zh-CN" altLang="en-US" dirty="0">
                <a:solidFill>
                  <a:schemeClr val="bg1"/>
                </a:solidFill>
              </a:rPr>
              <a:t>报表与看板还是主流需求，两端赋能需求强烈，移动端需求旺盛，自助式分析需求逐渐激发，自动化分析、增强分析需求整体还较弱。相比之下，国外厂商则早已不满足于传统报表展现，在数据探索与分析协作层面已经甩出国内几条街</a:t>
            </a:r>
            <a:r>
              <a:rPr lang="en-US" altLang="zh-CN" dirty="0">
                <a:solidFill>
                  <a:schemeClr val="bg1"/>
                </a:solidFill>
              </a:rPr>
              <a:t>, </a:t>
            </a:r>
            <a:r>
              <a:rPr lang="zh-CN" altLang="en-US" dirty="0">
                <a:solidFill>
                  <a:schemeClr val="bg1"/>
                </a:solidFill>
              </a:rPr>
              <a:t>例如微策略今年在</a:t>
            </a:r>
            <a:r>
              <a:rPr lang="en" altLang="zh-CN" dirty="0">
                <a:solidFill>
                  <a:schemeClr val="bg1"/>
                </a:solidFill>
              </a:rPr>
              <a:t>world</a:t>
            </a:r>
            <a:r>
              <a:rPr lang="zh-CN" altLang="en-US" dirty="0">
                <a:solidFill>
                  <a:schemeClr val="bg1"/>
                </a:solidFill>
              </a:rPr>
              <a:t>大会上已经秀了一些</a:t>
            </a:r>
            <a:r>
              <a:rPr lang="en" altLang="zh-CN" dirty="0">
                <a:solidFill>
                  <a:schemeClr val="bg1"/>
                </a:solidFill>
              </a:rPr>
              <a:t>augmented analysis</a:t>
            </a:r>
            <a:r>
              <a:rPr lang="zh-CN" altLang="en-US" dirty="0">
                <a:solidFill>
                  <a:schemeClr val="bg1"/>
                </a:solidFill>
              </a:rPr>
              <a:t>的功能。</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a:p>
            <a:pPr marL="285750" indent="-285750">
              <a:buFont typeface="Arial" panose="020B0604020202020204" pitchFamily="34" charset="0"/>
              <a:buChar char="•"/>
            </a:pPr>
            <a:r>
              <a:rPr lang="zh-CN" altLang="en-US" b="1" dirty="0">
                <a:solidFill>
                  <a:srgbClr val="FFFF00"/>
                </a:solidFill>
              </a:rPr>
              <a:t>市场规模高速扩张</a:t>
            </a:r>
            <a:r>
              <a:rPr lang="zh-CN" altLang="en-US" b="1" dirty="0">
                <a:solidFill>
                  <a:schemeClr val="bg1"/>
                </a:solidFill>
              </a:rPr>
              <a:t>：</a:t>
            </a:r>
            <a:r>
              <a:rPr lang="zh-CN" altLang="en-US" dirty="0">
                <a:solidFill>
                  <a:schemeClr val="bg1"/>
                </a:solidFill>
              </a:rPr>
              <a:t>每年</a:t>
            </a:r>
            <a:r>
              <a:rPr lang="en-US" altLang="zh-CN" dirty="0">
                <a:solidFill>
                  <a:schemeClr val="bg1"/>
                </a:solidFill>
              </a:rPr>
              <a:t>20%~30%</a:t>
            </a:r>
            <a:r>
              <a:rPr lang="zh-CN" altLang="en-US" dirty="0">
                <a:solidFill>
                  <a:schemeClr val="bg1"/>
                </a:solidFill>
              </a:rPr>
              <a:t>的市场增速，成为中小企业、新零售、新制造、新金融的标配。</a:t>
            </a:r>
            <a:endParaRPr lang="en-US" altLang="zh-CN" dirty="0">
              <a:solidFill>
                <a:schemeClr val="bg1"/>
              </a:solidFill>
            </a:endParaRPr>
          </a:p>
          <a:p>
            <a:pPr marL="285750" indent="-285750">
              <a:buFont typeface="Arial" panose="020B0604020202020204" pitchFamily="34" charset="0"/>
              <a:buChar char="•"/>
            </a:pPr>
            <a:endParaRPr lang="zh-CN" altLang="en-US" dirty="0">
              <a:solidFill>
                <a:schemeClr val="bg1"/>
              </a:solidFill>
            </a:endParaRPr>
          </a:p>
          <a:p>
            <a:pPr marL="285750" indent="-285750">
              <a:buFont typeface="Arial" panose="020B0604020202020204" pitchFamily="34" charset="0"/>
              <a:buChar char="•"/>
            </a:pPr>
            <a:r>
              <a:rPr lang="zh-CN" altLang="en-US" b="1" dirty="0">
                <a:solidFill>
                  <a:srgbClr val="FFFF00"/>
                </a:solidFill>
              </a:rPr>
              <a:t>本土化、个性化、定制化需求多</a:t>
            </a:r>
            <a:r>
              <a:rPr lang="zh-CN" altLang="en-US" b="1" dirty="0">
                <a:solidFill>
                  <a:schemeClr val="bg1"/>
                </a:solidFill>
              </a:rPr>
              <a:t>：</a:t>
            </a:r>
            <a:r>
              <a:rPr lang="zh-CN" altLang="en-US" dirty="0">
                <a:solidFill>
                  <a:schemeClr val="bg1"/>
                </a:solidFill>
              </a:rPr>
              <a:t>本土化数据对接，定制化系统集成、账户对接，嵌入式分析成为普遍需求，国外</a:t>
            </a:r>
            <a:r>
              <a:rPr lang="en" altLang="zh-CN" dirty="0">
                <a:solidFill>
                  <a:schemeClr val="bg1"/>
                </a:solidFill>
              </a:rPr>
              <a:t>BI</a:t>
            </a:r>
            <a:r>
              <a:rPr lang="zh-CN" altLang="en-US" dirty="0">
                <a:solidFill>
                  <a:schemeClr val="bg1"/>
                </a:solidFill>
              </a:rPr>
              <a:t>产品毫无优势，这也是国产</a:t>
            </a:r>
            <a:r>
              <a:rPr lang="en" altLang="zh-CN" dirty="0">
                <a:solidFill>
                  <a:schemeClr val="bg1"/>
                </a:solidFill>
              </a:rPr>
              <a:t>BI</a:t>
            </a:r>
            <a:r>
              <a:rPr lang="zh-CN" altLang="en-US" dirty="0">
                <a:solidFill>
                  <a:schemeClr val="bg1"/>
                </a:solidFill>
              </a:rPr>
              <a:t>产品弯道超车的好机会。</a:t>
            </a:r>
            <a:endParaRPr lang="en-US" altLang="zh-CN" dirty="0">
              <a:solidFill>
                <a:schemeClr val="bg1"/>
              </a:solidFill>
            </a:endParaRPr>
          </a:p>
          <a:p>
            <a:endParaRPr lang="zh-CN" altLang="en-US" dirty="0">
              <a:solidFill>
                <a:schemeClr val="bg1"/>
              </a:solidFill>
            </a:endParaRPr>
          </a:p>
        </p:txBody>
      </p:sp>
    </p:spTree>
    <p:extLst>
      <p:ext uri="{BB962C8B-B14F-4D97-AF65-F5344CB8AC3E}">
        <p14:creationId xmlns:p14="http://schemas.microsoft.com/office/powerpoint/2010/main" val="2461026087"/>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a:extLst>
              <a:ext uri="{FF2B5EF4-FFF2-40B4-BE49-F238E27FC236}">
                <a16:creationId xmlns:a16="http://schemas.microsoft.com/office/drawing/2014/main" id="{2A9D3439-41AD-854F-A990-DA67BC732111}"/>
              </a:ext>
            </a:extLst>
          </p:cNvPr>
          <p:cNvSpPr>
            <a:spLocks noGrp="1"/>
          </p:cNvSpPr>
          <p:nvPr>
            <p:ph type="title"/>
          </p:nvPr>
        </p:nvSpPr>
        <p:spPr>
          <a:xfrm>
            <a:off x="623392" y="12634"/>
            <a:ext cx="10972800" cy="1040101"/>
          </a:xfrm>
          <a:ln w="25400">
            <a:miter lim="400000"/>
          </a:ln>
        </p:spPr>
        <p:txBody>
          <a:bodyPr lIns="121919" tIns="121919" rIns="121919" bIns="121919" anchor="ctr">
            <a:normAutofit/>
          </a:bodyPr>
          <a:lstStyle/>
          <a:p>
            <a:r>
              <a:rPr lang="zh-CN" altLang="en-US" sz="4000" b="1" dirty="0">
                <a:solidFill>
                  <a:schemeClr val="bg1"/>
                </a:solidFill>
              </a:rPr>
              <a:t>国内</a:t>
            </a:r>
            <a:r>
              <a:rPr lang="en" altLang="zh-CN" sz="4000" b="1" dirty="0">
                <a:solidFill>
                  <a:schemeClr val="bg1"/>
                </a:solidFill>
              </a:rPr>
              <a:t>BI</a:t>
            </a:r>
            <a:r>
              <a:rPr lang="zh-CN" altLang="en-US" sz="4000" b="1" dirty="0">
                <a:solidFill>
                  <a:schemeClr val="bg1"/>
                </a:solidFill>
              </a:rPr>
              <a:t>的特点</a:t>
            </a:r>
          </a:p>
        </p:txBody>
      </p:sp>
      <p:pic>
        <p:nvPicPr>
          <p:cNvPr id="4" name="图片 3">
            <a:extLst>
              <a:ext uri="{FF2B5EF4-FFF2-40B4-BE49-F238E27FC236}">
                <a16:creationId xmlns:a16="http://schemas.microsoft.com/office/drawing/2014/main" id="{8233AA8D-65FE-2F47-BD26-17E27E355BAA}"/>
              </a:ext>
            </a:extLst>
          </p:cNvPr>
          <p:cNvPicPr>
            <a:picLocks noChangeAspect="1"/>
          </p:cNvPicPr>
          <p:nvPr/>
        </p:nvPicPr>
        <p:blipFill>
          <a:blip r:embed="rId3"/>
          <a:stretch>
            <a:fillRect/>
          </a:stretch>
        </p:blipFill>
        <p:spPr>
          <a:xfrm>
            <a:off x="1335364" y="1484784"/>
            <a:ext cx="9521272" cy="4464496"/>
          </a:xfrm>
          <a:prstGeom prst="rect">
            <a:avLst/>
          </a:prstGeom>
        </p:spPr>
      </p:pic>
      <p:sp>
        <p:nvSpPr>
          <p:cNvPr id="7" name="矩形 6">
            <a:extLst>
              <a:ext uri="{FF2B5EF4-FFF2-40B4-BE49-F238E27FC236}">
                <a16:creationId xmlns:a16="http://schemas.microsoft.com/office/drawing/2014/main" id="{9CBDBA4C-ABC7-764F-A31D-EE2D24A70996}"/>
              </a:ext>
            </a:extLst>
          </p:cNvPr>
          <p:cNvSpPr/>
          <p:nvPr/>
        </p:nvSpPr>
        <p:spPr>
          <a:xfrm>
            <a:off x="4151784" y="6228019"/>
            <a:ext cx="2954655" cy="369332"/>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国内用户对商业智能的诉求</a:t>
            </a:r>
            <a:endParaRPr lang="zh-CN" altLang="en-US" dirty="0">
              <a:solidFill>
                <a:schemeClr val="bg1"/>
              </a:solidFill>
            </a:endParaRPr>
          </a:p>
        </p:txBody>
      </p:sp>
    </p:spTree>
    <p:extLst>
      <p:ext uri="{BB962C8B-B14F-4D97-AF65-F5344CB8AC3E}">
        <p14:creationId xmlns:p14="http://schemas.microsoft.com/office/powerpoint/2010/main" val="3274074256"/>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AD1FC30-421D-D143-ABB5-19042BC65C70}"/>
              </a:ext>
            </a:extLst>
          </p:cNvPr>
          <p:cNvSpPr>
            <a:spLocks noGrp="1"/>
          </p:cNvSpPr>
          <p:nvPr>
            <p:ph type="body" idx="1"/>
          </p:nvPr>
        </p:nvSpPr>
        <p:spPr>
          <a:xfrm>
            <a:off x="1631504" y="2849452"/>
            <a:ext cx="9950896" cy="1010435"/>
          </a:xfrm>
        </p:spPr>
        <p:txBody>
          <a:bodyPr>
            <a:normAutofit/>
          </a:bodyPr>
          <a:lstStyle/>
          <a:p>
            <a:pPr marL="0" indent="0">
              <a:buNone/>
            </a:pPr>
            <a:r>
              <a:rPr kumimoji="1" lang="zh-CN" altLang="en-US" sz="5000" dirty="0">
                <a:solidFill>
                  <a:schemeClr val="bg1"/>
                </a:solidFill>
                <a:latin typeface="TTTGB"/>
                <a:ea typeface="TTTGB Medium" panose="020C06030202040F0204" pitchFamily="34" charset="-122"/>
                <a:sym typeface="TTTGB"/>
              </a:rPr>
              <a:t>发展</a:t>
            </a:r>
            <a:endParaRPr kumimoji="1" lang="en-US" altLang="zh-CN" sz="5000" dirty="0">
              <a:solidFill>
                <a:schemeClr val="bg1"/>
              </a:solidFill>
              <a:latin typeface="TTTGB"/>
              <a:ea typeface="TTTGB Medium" panose="020C06030202040F0204" pitchFamily="34" charset="-122"/>
              <a:sym typeface="TTTGB"/>
            </a:endParaRPr>
          </a:p>
        </p:txBody>
      </p:sp>
      <p:sp>
        <p:nvSpPr>
          <p:cNvPr id="4" name="文本框 3">
            <a:extLst>
              <a:ext uri="{FF2B5EF4-FFF2-40B4-BE49-F238E27FC236}">
                <a16:creationId xmlns:a16="http://schemas.microsoft.com/office/drawing/2014/main" id="{996108DE-D36E-480A-91FB-E5838A786B69}"/>
              </a:ext>
            </a:extLst>
          </p:cNvPr>
          <p:cNvSpPr txBox="1"/>
          <p:nvPr/>
        </p:nvSpPr>
        <p:spPr>
          <a:xfrm>
            <a:off x="623030" y="2492896"/>
            <a:ext cx="504056" cy="172354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en-US" altLang="zh-CN"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rPr>
              <a:t>4</a:t>
            </a:r>
            <a:endParaRPr kumimoji="0" lang="zh-CN" altLang="en-US"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endParaRPr>
          </a:p>
        </p:txBody>
      </p:sp>
    </p:spTree>
    <p:extLst>
      <p:ext uri="{BB962C8B-B14F-4D97-AF65-F5344CB8AC3E}">
        <p14:creationId xmlns:p14="http://schemas.microsoft.com/office/powerpoint/2010/main" val="3171472342"/>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09600" y="0"/>
            <a:ext cx="10972800" cy="968095"/>
          </a:xfrm>
          <a:ln w="25400">
            <a:miter lim="400000"/>
          </a:ln>
        </p:spPr>
        <p:txBody>
          <a:bodyPr lIns="121919" tIns="121919" rIns="121919" bIns="121919" anchor="ctr">
            <a:normAutofit/>
          </a:bodyPr>
          <a:lstStyle/>
          <a:p>
            <a:pPr defTabSz="825501" hangingPunct="0"/>
            <a:r>
              <a:rPr lang="zh-CN" altLang="en-US" sz="3600" b="1" dirty="0">
                <a:solidFill>
                  <a:schemeClr val="bg1"/>
                </a:solidFill>
              </a:rPr>
              <a:t>企业数据化转型的</a:t>
            </a:r>
            <a:r>
              <a:rPr lang="en-US" altLang="zh-CN" sz="3600" b="1" dirty="0">
                <a:solidFill>
                  <a:schemeClr val="bg1"/>
                </a:solidFill>
              </a:rPr>
              <a:t>4</a:t>
            </a:r>
            <a:r>
              <a:rPr lang="zh-CN" altLang="en-US" sz="3600" b="1" dirty="0">
                <a:solidFill>
                  <a:schemeClr val="bg1"/>
                </a:solidFill>
              </a:rPr>
              <a:t>个阶段</a:t>
            </a:r>
          </a:p>
        </p:txBody>
      </p:sp>
      <p:pic>
        <p:nvPicPr>
          <p:cNvPr id="3" name="图片 2">
            <a:extLst>
              <a:ext uri="{FF2B5EF4-FFF2-40B4-BE49-F238E27FC236}">
                <a16:creationId xmlns:a16="http://schemas.microsoft.com/office/drawing/2014/main" id="{8C564764-8AD9-4A4C-B68C-355AE882EE88}"/>
              </a:ext>
            </a:extLst>
          </p:cNvPr>
          <p:cNvPicPr>
            <a:picLocks noChangeAspect="1"/>
          </p:cNvPicPr>
          <p:nvPr/>
        </p:nvPicPr>
        <p:blipFill>
          <a:blip r:embed="rId3"/>
          <a:stretch>
            <a:fillRect/>
          </a:stretch>
        </p:blipFill>
        <p:spPr>
          <a:xfrm>
            <a:off x="1487488" y="5157192"/>
            <a:ext cx="8694246" cy="1350038"/>
          </a:xfrm>
          <a:prstGeom prst="rect">
            <a:avLst/>
          </a:prstGeom>
        </p:spPr>
      </p:pic>
      <p:sp>
        <p:nvSpPr>
          <p:cNvPr id="5" name="矩形 4">
            <a:extLst>
              <a:ext uri="{FF2B5EF4-FFF2-40B4-BE49-F238E27FC236}">
                <a16:creationId xmlns:a16="http://schemas.microsoft.com/office/drawing/2014/main" id="{484AE14B-61A2-234B-9C1D-904A83607C11}"/>
              </a:ext>
            </a:extLst>
          </p:cNvPr>
          <p:cNvSpPr/>
          <p:nvPr/>
        </p:nvSpPr>
        <p:spPr>
          <a:xfrm>
            <a:off x="450268" y="1318366"/>
            <a:ext cx="11319048" cy="3293209"/>
          </a:xfrm>
          <a:prstGeom prst="rect">
            <a:avLst/>
          </a:prstGeom>
        </p:spPr>
        <p:txBody>
          <a:bodyPr wrap="square">
            <a:spAutoFit/>
          </a:bodyPr>
          <a:lstStyle/>
          <a:p>
            <a:pPr marL="285750" indent="-285750">
              <a:buFont typeface="Arial" panose="020B0604020202020204" pitchFamily="34" charset="0"/>
              <a:buChar char="•"/>
            </a:pPr>
            <a:r>
              <a:rPr lang="en" altLang="zh-CN" sz="1600" dirty="0">
                <a:solidFill>
                  <a:srgbClr val="FFFF00"/>
                </a:solidFill>
              </a:rPr>
              <a:t>Excel</a:t>
            </a:r>
            <a:r>
              <a:rPr lang="zh-CN" altLang="en-US" sz="1600" dirty="0">
                <a:solidFill>
                  <a:srgbClr val="FFFF00"/>
                </a:solidFill>
              </a:rPr>
              <a:t>阶段</a:t>
            </a:r>
            <a:r>
              <a:rPr lang="zh-CN" altLang="en-US" sz="1600" dirty="0">
                <a:solidFill>
                  <a:schemeClr val="bg1"/>
                </a:solidFill>
              </a:rPr>
              <a:t>：这个阶段属于纯劳动力密集型的数据分析，数据分析师还被行业内戏称为“表哥表姐”；</a:t>
            </a:r>
            <a:r>
              <a:rPr lang="en" altLang="zh-CN" sz="1600" dirty="0">
                <a:solidFill>
                  <a:schemeClr val="bg1"/>
                </a:solidFill>
              </a:rPr>
              <a:t>Excel</a:t>
            </a:r>
            <a:r>
              <a:rPr lang="zh-CN" altLang="en-US" sz="1600" dirty="0">
                <a:solidFill>
                  <a:schemeClr val="bg1"/>
                </a:solidFill>
              </a:rPr>
              <a:t>确实功能强大，但在数据分析上的局限性也非常明显，当数据量上万时就会非常卡顿，更承担不了多表关联等数据清洗这样的工作。</a:t>
            </a:r>
            <a:endParaRPr lang="en-US" altLang="zh-CN" sz="1600" dirty="0">
              <a:solidFill>
                <a:schemeClr val="bg1"/>
              </a:solidFill>
            </a:endParaRPr>
          </a:p>
          <a:p>
            <a:pPr marL="285750" indent="-285750">
              <a:buFont typeface="Arial" panose="020B0604020202020204" pitchFamily="34" charset="0"/>
              <a:buChar char="•"/>
            </a:pPr>
            <a:endParaRPr lang="zh-CN" altLang="en-US" sz="1600" dirty="0">
              <a:solidFill>
                <a:schemeClr val="bg1"/>
              </a:solidFill>
            </a:endParaRPr>
          </a:p>
          <a:p>
            <a:pPr marL="285750" indent="-285750">
              <a:buFont typeface="Arial" panose="020B0604020202020204" pitchFamily="34" charset="0"/>
              <a:buChar char="•"/>
            </a:pPr>
            <a:r>
              <a:rPr lang="zh-CN" altLang="en-US" sz="1600" dirty="0">
                <a:solidFill>
                  <a:srgbClr val="FFFF00"/>
                </a:solidFill>
              </a:rPr>
              <a:t>报表系统阶段</a:t>
            </a:r>
            <a:r>
              <a:rPr lang="zh-CN" altLang="en-US" sz="1600" dirty="0">
                <a:solidFill>
                  <a:schemeClr val="bg1"/>
                </a:solidFill>
              </a:rPr>
              <a:t>：报表系统一般是会进行模型设计，把数据套用进相应的模板通过前端的图表来展示。能够实现固定报表的自动化，例如日报、周报、月报这样重复性报表的数据查询。但在响应业务变化进行底层模型的调整、以及在实时获取有效信息等方面都无法进行有效支持。</a:t>
            </a:r>
            <a:endParaRPr lang="en-US" altLang="zh-CN" sz="1600" dirty="0">
              <a:solidFill>
                <a:schemeClr val="bg1"/>
              </a:solidFill>
            </a:endParaRPr>
          </a:p>
          <a:p>
            <a:pPr marL="285750" indent="-285750">
              <a:buFont typeface="Arial" panose="020B0604020202020204" pitchFamily="34" charset="0"/>
              <a:buChar char="•"/>
            </a:pPr>
            <a:endParaRPr lang="zh-CN" altLang="en-US" sz="1600" dirty="0">
              <a:solidFill>
                <a:schemeClr val="bg1"/>
              </a:solidFill>
            </a:endParaRPr>
          </a:p>
          <a:p>
            <a:pPr marL="285750" indent="-285750">
              <a:buFont typeface="Arial" panose="020B0604020202020204" pitchFamily="34" charset="0"/>
              <a:buChar char="•"/>
            </a:pPr>
            <a:r>
              <a:rPr lang="zh-CN" altLang="en-US" sz="1600" dirty="0">
                <a:solidFill>
                  <a:srgbClr val="FFFF00"/>
                </a:solidFill>
              </a:rPr>
              <a:t>传统</a:t>
            </a:r>
            <a:r>
              <a:rPr lang="en" altLang="zh-CN" sz="1600" dirty="0">
                <a:solidFill>
                  <a:srgbClr val="FFFF00"/>
                </a:solidFill>
              </a:rPr>
              <a:t>BI</a:t>
            </a:r>
            <a:r>
              <a:rPr lang="zh-CN" altLang="en-US" sz="1600" dirty="0">
                <a:solidFill>
                  <a:srgbClr val="FFFF00"/>
                </a:solidFill>
              </a:rPr>
              <a:t>阶段</a:t>
            </a:r>
            <a:r>
              <a:rPr lang="zh-CN" altLang="en-US" sz="1600" dirty="0">
                <a:solidFill>
                  <a:schemeClr val="bg1"/>
                </a:solidFill>
              </a:rPr>
              <a:t>：主要面向</a:t>
            </a:r>
            <a:r>
              <a:rPr lang="en" altLang="zh-CN" sz="1600" dirty="0">
                <a:solidFill>
                  <a:schemeClr val="bg1"/>
                </a:solidFill>
              </a:rPr>
              <a:t>IT</a:t>
            </a:r>
            <a:r>
              <a:rPr lang="zh-CN" altLang="en-US" sz="1600" dirty="0">
                <a:solidFill>
                  <a:schemeClr val="bg1"/>
                </a:solidFill>
              </a:rPr>
              <a:t>和专业的数据分析师，企业只有</a:t>
            </a:r>
            <a:r>
              <a:rPr lang="en-US" altLang="zh-CN" sz="1600" dirty="0">
                <a:solidFill>
                  <a:schemeClr val="bg1"/>
                </a:solidFill>
              </a:rPr>
              <a:t>5%</a:t>
            </a:r>
            <a:r>
              <a:rPr lang="zh-CN" altLang="en-US" sz="1600" dirty="0">
                <a:solidFill>
                  <a:schemeClr val="bg1"/>
                </a:solidFill>
              </a:rPr>
              <a:t>左右的专业人士能进行自主分析。且部署开发周期长，需进行整体的架构设计，各个模块均需进行技术开发；有了数据之后也难以给予业务上的指导；</a:t>
            </a:r>
            <a:r>
              <a:rPr lang="zh-CN" altLang="en-US" sz="1600" u="sng" dirty="0">
                <a:solidFill>
                  <a:schemeClr val="bg1"/>
                </a:solidFill>
              </a:rPr>
              <a:t>以分析历史数据为主</a:t>
            </a:r>
            <a:r>
              <a:rPr lang="zh-CN" altLang="en-US" sz="1600" dirty="0">
                <a:solidFill>
                  <a:schemeClr val="bg1"/>
                </a:solidFill>
              </a:rPr>
              <a:t>，无法支持动态更新。</a:t>
            </a:r>
            <a:endParaRPr lang="en-US" altLang="zh-CN" sz="1600" dirty="0">
              <a:solidFill>
                <a:schemeClr val="bg1"/>
              </a:solidFill>
            </a:endParaRPr>
          </a:p>
          <a:p>
            <a:pPr marL="285750" indent="-285750">
              <a:buFont typeface="Arial" panose="020B0604020202020204" pitchFamily="34" charset="0"/>
              <a:buChar char="•"/>
            </a:pPr>
            <a:endParaRPr lang="zh-CN" altLang="en-US" sz="1600" dirty="0">
              <a:solidFill>
                <a:schemeClr val="bg1"/>
              </a:solidFill>
            </a:endParaRPr>
          </a:p>
          <a:p>
            <a:pPr marL="285750" indent="-285750">
              <a:buFont typeface="Arial" panose="020B0604020202020204" pitchFamily="34" charset="0"/>
              <a:buChar char="•"/>
            </a:pPr>
            <a:r>
              <a:rPr lang="zh-CN" altLang="en-US" sz="1600" dirty="0">
                <a:solidFill>
                  <a:srgbClr val="FFFF00"/>
                </a:solidFill>
              </a:rPr>
              <a:t>智能</a:t>
            </a:r>
            <a:r>
              <a:rPr lang="en" altLang="zh-CN" sz="1600" dirty="0">
                <a:solidFill>
                  <a:srgbClr val="FFFF00"/>
                </a:solidFill>
              </a:rPr>
              <a:t>BI</a:t>
            </a:r>
            <a:r>
              <a:rPr lang="zh-CN" altLang="en-US" sz="1600" dirty="0">
                <a:solidFill>
                  <a:srgbClr val="FFFF00"/>
                </a:solidFill>
              </a:rPr>
              <a:t>阶段</a:t>
            </a:r>
            <a:r>
              <a:rPr lang="zh-CN" altLang="en-US" sz="1600" dirty="0">
                <a:solidFill>
                  <a:schemeClr val="bg1"/>
                </a:solidFill>
              </a:rPr>
              <a:t>：面向不具备</a:t>
            </a:r>
            <a:r>
              <a:rPr lang="en" altLang="zh-CN" sz="1600" dirty="0">
                <a:solidFill>
                  <a:schemeClr val="bg1"/>
                </a:solidFill>
              </a:rPr>
              <a:t>IT</a:t>
            </a:r>
            <a:r>
              <a:rPr lang="zh-CN" altLang="en-US" sz="1600" dirty="0">
                <a:solidFill>
                  <a:schemeClr val="bg1"/>
                </a:solidFill>
              </a:rPr>
              <a:t>背景的业务人员，比传统</a:t>
            </a:r>
            <a:r>
              <a:rPr lang="en" altLang="zh-CN" sz="1600" dirty="0">
                <a:solidFill>
                  <a:schemeClr val="bg1"/>
                </a:solidFill>
              </a:rPr>
              <a:t>BI</a:t>
            </a:r>
            <a:r>
              <a:rPr lang="zh-CN" altLang="en-US" sz="1600" dirty="0">
                <a:solidFill>
                  <a:schemeClr val="bg1"/>
                </a:solidFill>
              </a:rPr>
              <a:t>更灵活易用，一定程度上摆脱了对</a:t>
            </a:r>
            <a:r>
              <a:rPr lang="en" altLang="zh-CN" sz="1600" dirty="0">
                <a:solidFill>
                  <a:schemeClr val="bg1"/>
                </a:solidFill>
              </a:rPr>
              <a:t>IT</a:t>
            </a:r>
            <a:r>
              <a:rPr lang="zh-CN" altLang="en-US" sz="1600" dirty="0">
                <a:solidFill>
                  <a:schemeClr val="bg1"/>
                </a:solidFill>
              </a:rPr>
              <a:t>部门的大幅度依赖。通过自主分析实现业务探索，通过实时追踪实现业务预警，以及一些偏</a:t>
            </a:r>
            <a:r>
              <a:rPr lang="en" altLang="zh-CN" sz="1600" dirty="0">
                <a:solidFill>
                  <a:schemeClr val="bg1"/>
                </a:solidFill>
              </a:rPr>
              <a:t>AI</a:t>
            </a:r>
            <a:r>
              <a:rPr lang="zh-CN" altLang="en-US" sz="1600" dirty="0">
                <a:solidFill>
                  <a:schemeClr val="bg1"/>
                </a:solidFill>
              </a:rPr>
              <a:t>化的智能应用，真正实现“人人都是数据分析师”的愿景。</a:t>
            </a:r>
          </a:p>
        </p:txBody>
      </p:sp>
    </p:spTree>
    <p:extLst>
      <p:ext uri="{BB962C8B-B14F-4D97-AF65-F5344CB8AC3E}">
        <p14:creationId xmlns:p14="http://schemas.microsoft.com/office/powerpoint/2010/main" val="2950568751"/>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09600" y="0"/>
            <a:ext cx="10972800" cy="968095"/>
          </a:xfrm>
          <a:ln w="25400">
            <a:miter lim="400000"/>
          </a:ln>
        </p:spPr>
        <p:txBody>
          <a:bodyPr lIns="121919" tIns="121919" rIns="121919" bIns="121919" anchor="ctr">
            <a:normAutofit/>
          </a:bodyPr>
          <a:lstStyle/>
          <a:p>
            <a:pPr defTabSz="825501" hangingPunct="0"/>
            <a:r>
              <a:rPr lang="zh-CN" altLang="en-US" sz="3600" b="1" dirty="0">
                <a:solidFill>
                  <a:schemeClr val="bg1"/>
                </a:solidFill>
              </a:rPr>
              <a:t>国内</a:t>
            </a:r>
            <a:r>
              <a:rPr lang="en-US" altLang="zh-CN" sz="3600" b="1" dirty="0">
                <a:solidFill>
                  <a:schemeClr val="bg1"/>
                </a:solidFill>
              </a:rPr>
              <a:t>BI</a:t>
            </a:r>
            <a:r>
              <a:rPr lang="zh-CN" altLang="en-US" sz="3600" b="1" dirty="0">
                <a:solidFill>
                  <a:schemeClr val="bg1"/>
                </a:solidFill>
              </a:rPr>
              <a:t>市场预测</a:t>
            </a:r>
          </a:p>
        </p:txBody>
      </p:sp>
      <p:pic>
        <p:nvPicPr>
          <p:cNvPr id="4" name="图片 3">
            <a:extLst>
              <a:ext uri="{FF2B5EF4-FFF2-40B4-BE49-F238E27FC236}">
                <a16:creationId xmlns:a16="http://schemas.microsoft.com/office/drawing/2014/main" id="{28CD007B-47ED-2B43-BE4D-C3749DB98A15}"/>
              </a:ext>
            </a:extLst>
          </p:cNvPr>
          <p:cNvPicPr>
            <a:picLocks noChangeAspect="1"/>
          </p:cNvPicPr>
          <p:nvPr/>
        </p:nvPicPr>
        <p:blipFill rotWithShape="1">
          <a:blip r:embed="rId3"/>
          <a:srcRect l="1031" t="12244"/>
          <a:stretch/>
        </p:blipFill>
        <p:spPr>
          <a:xfrm>
            <a:off x="2207568" y="1412776"/>
            <a:ext cx="6912768" cy="4327536"/>
          </a:xfrm>
          <a:prstGeom prst="rect">
            <a:avLst/>
          </a:prstGeom>
        </p:spPr>
      </p:pic>
    </p:spTree>
    <p:extLst>
      <p:ext uri="{BB962C8B-B14F-4D97-AF65-F5344CB8AC3E}">
        <p14:creationId xmlns:p14="http://schemas.microsoft.com/office/powerpoint/2010/main" val="295247434"/>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lang="en" altLang="zh-CN" b="1" dirty="0">
                <a:latin typeface="PingFang SC" panose="020B0400000000000000" pitchFamily="34" charset="-122"/>
                <a:ea typeface="PingFang SC" panose="020B0400000000000000" pitchFamily="34" charset="-122"/>
              </a:rPr>
              <a:t>BI</a:t>
            </a:r>
            <a:r>
              <a:rPr lang="zh-CN" altLang="en-US" b="1" dirty="0">
                <a:latin typeface="PingFang SC" panose="020B0400000000000000" pitchFamily="34" charset="-122"/>
                <a:ea typeface="PingFang SC" panose="020B0400000000000000" pitchFamily="34" charset="-122"/>
              </a:rPr>
              <a:t>的演化：</a:t>
            </a:r>
            <a:r>
              <a:rPr lang="en" altLang="zh-CN" b="1" dirty="0">
                <a:latin typeface="PingFang SC" panose="020B0400000000000000" pitchFamily="34" charset="-122"/>
                <a:ea typeface="PingFang SC" panose="020B0400000000000000" pitchFamily="34" charset="-122"/>
              </a:rPr>
              <a:t>ABI</a:t>
            </a:r>
            <a:r>
              <a:rPr lang="zh-CN" altLang="en-US" b="1" dirty="0">
                <a:latin typeface="PingFang SC" panose="020B0400000000000000" pitchFamily="34" charset="-122"/>
                <a:ea typeface="PingFang SC" panose="020B0400000000000000" pitchFamily="34" charset="-122"/>
              </a:rPr>
              <a:t>市场未来发展趋势</a:t>
            </a:r>
            <a:endParaRPr kumimoji="1" lang="zh-CN" altLang="en-US" dirty="0">
              <a:latin typeface="TTTGB"/>
              <a:ea typeface="TTTGB Medium" panose="020C06030202040F0204" pitchFamily="34" charset="-122"/>
              <a:sym typeface="TTTGB"/>
            </a:endParaRPr>
          </a:p>
        </p:txBody>
      </p:sp>
      <p:sp>
        <p:nvSpPr>
          <p:cNvPr id="8" name="矩形 7">
            <a:extLst>
              <a:ext uri="{FF2B5EF4-FFF2-40B4-BE49-F238E27FC236}">
                <a16:creationId xmlns:a16="http://schemas.microsoft.com/office/drawing/2014/main" id="{E8EFD20D-048A-BC4F-819B-F49FA512CACC}"/>
              </a:ext>
            </a:extLst>
          </p:cNvPr>
          <p:cNvSpPr/>
          <p:nvPr/>
        </p:nvSpPr>
        <p:spPr>
          <a:xfrm>
            <a:off x="631073" y="1340768"/>
            <a:ext cx="10721511" cy="5078313"/>
          </a:xfrm>
          <a:prstGeom prst="rect">
            <a:avLst/>
          </a:prstGeom>
        </p:spPr>
        <p:txBody>
          <a:bodyPr wrap="square">
            <a:spAutoFit/>
          </a:bodyPr>
          <a:lstStyle/>
          <a:p>
            <a:pPr marL="285750" indent="-285750">
              <a:buFont typeface="Arial" panose="020B0604020202020204" pitchFamily="34" charset="0"/>
              <a:buChar char="•"/>
            </a:pPr>
            <a:r>
              <a:rPr lang="zh-CN" altLang="en-US" dirty="0">
                <a:solidFill>
                  <a:schemeClr val="bg1"/>
                </a:solidFill>
              </a:rPr>
              <a:t> </a:t>
            </a:r>
            <a:r>
              <a:rPr lang="en" altLang="zh-CN" dirty="0">
                <a:solidFill>
                  <a:schemeClr val="bg1"/>
                </a:solidFill>
              </a:rPr>
              <a:t>Gartner </a:t>
            </a:r>
            <a:r>
              <a:rPr lang="zh-CN" altLang="en-US" dirty="0">
                <a:solidFill>
                  <a:schemeClr val="bg1"/>
                </a:solidFill>
              </a:rPr>
              <a:t>对分析和商业智能 </a:t>
            </a:r>
            <a:r>
              <a:rPr lang="en" altLang="zh-CN" dirty="0">
                <a:solidFill>
                  <a:schemeClr val="bg1"/>
                </a:solidFill>
              </a:rPr>
              <a:t>BI </a:t>
            </a:r>
            <a:r>
              <a:rPr lang="zh-CN" altLang="en-US" dirty="0">
                <a:solidFill>
                  <a:schemeClr val="bg1"/>
                </a:solidFill>
              </a:rPr>
              <a:t>平台 </a:t>
            </a:r>
            <a:r>
              <a:rPr lang="en-US" altLang="zh-CN" dirty="0">
                <a:solidFill>
                  <a:schemeClr val="bg1"/>
                </a:solidFill>
              </a:rPr>
              <a:t>(</a:t>
            </a:r>
            <a:r>
              <a:rPr lang="en" altLang="zh-CN" dirty="0">
                <a:solidFill>
                  <a:schemeClr val="bg1"/>
                </a:solidFill>
                <a:latin typeface="Arial"/>
                <a:ea typeface="Arial"/>
                <a:cs typeface="Arial"/>
                <a:sym typeface="Arial"/>
                <a:hlinkClick r:id="rId3">
                  <a:extLst>
                    <a:ext uri="{A12FA001-AC4F-418D-AE19-62706E023703}">
                      <ahyp:hlinkClr xmlns:ahyp="http://schemas.microsoft.com/office/drawing/2018/hyperlinkcolor" val="tx"/>
                    </a:ext>
                  </a:extLst>
                </a:hlinkClick>
              </a:rPr>
              <a:t>Analytics and Business Intelligence Platforms </a:t>
            </a:r>
            <a:r>
              <a:rPr lang="zh-CN" altLang="en-US" dirty="0">
                <a:solidFill>
                  <a:schemeClr val="bg1"/>
                </a:solidFill>
                <a:latin typeface="Arial"/>
                <a:ea typeface="Arial"/>
                <a:cs typeface="Arial"/>
                <a:sym typeface="Arial"/>
                <a:hlinkClick r:id="rId3">
                  <a:extLst>
                    <a:ext uri="{A12FA001-AC4F-418D-AE19-62706E023703}">
                      <ahyp:hlinkClr xmlns:ahyp="http://schemas.microsoft.com/office/drawing/2018/hyperlinkcolor" val="tx"/>
                    </a:ext>
                  </a:extLst>
                </a:hlinkClick>
              </a:rPr>
              <a:t>，</a:t>
            </a:r>
            <a:r>
              <a:rPr lang="en" altLang="zh-CN" dirty="0">
                <a:solidFill>
                  <a:schemeClr val="bg1"/>
                </a:solidFill>
                <a:latin typeface="Arial"/>
                <a:ea typeface="Arial"/>
                <a:cs typeface="Arial"/>
                <a:sym typeface="Arial"/>
                <a:hlinkClick r:id="rId3">
                  <a:extLst>
                    <a:ext uri="{A12FA001-AC4F-418D-AE19-62706E023703}">
                      <ahyp:hlinkClr xmlns:ahyp="http://schemas.microsoft.com/office/drawing/2018/hyperlinkcolor" val="tx"/>
                    </a:ext>
                  </a:extLst>
                </a:hlinkClick>
              </a:rPr>
              <a:t>ABI </a:t>
            </a:r>
            <a:r>
              <a:rPr lang="en-US" altLang="zh-CN" dirty="0">
                <a:solidFill>
                  <a:schemeClr val="bg1"/>
                </a:solidFill>
              </a:rPr>
              <a:t>) </a:t>
            </a:r>
            <a:r>
              <a:rPr lang="zh-CN" altLang="en-US" dirty="0">
                <a:solidFill>
                  <a:schemeClr val="bg1"/>
                </a:solidFill>
              </a:rPr>
              <a:t>的定义是：具备易于使用的、完整的从数据到可视化探索分析到见解洞察生成到增强的自助分析等系列功能。</a:t>
            </a:r>
            <a:endParaRPr lang="en-US" altLang="zh-CN" dirty="0">
              <a:solidFill>
                <a:schemeClr val="bg1"/>
              </a:solidFill>
            </a:endParaRPr>
          </a:p>
          <a:p>
            <a:endParaRPr lang="en-US" altLang="zh-CN" dirty="0">
              <a:solidFill>
                <a:schemeClr val="bg1"/>
              </a:solidFill>
            </a:endParaRPr>
          </a:p>
          <a:p>
            <a:pPr marL="285750" indent="-285750">
              <a:buFont typeface="Arial" panose="020B0604020202020204" pitchFamily="34" charset="0"/>
              <a:buChar char="•"/>
            </a:pPr>
            <a:r>
              <a:rPr lang="zh-CN" altLang="en-US" dirty="0">
                <a:solidFill>
                  <a:schemeClr val="bg1"/>
                </a:solidFill>
              </a:rPr>
              <a:t>国内分析和商业智能平台的发展阶段整体来看仍然处于 </a:t>
            </a:r>
            <a:r>
              <a:rPr lang="en" altLang="zh-CN" dirty="0">
                <a:solidFill>
                  <a:schemeClr val="bg1"/>
                </a:solidFill>
              </a:rPr>
              <a:t>BI </a:t>
            </a:r>
            <a:r>
              <a:rPr lang="zh-CN" altLang="en-US" dirty="0">
                <a:solidFill>
                  <a:schemeClr val="bg1"/>
                </a:solidFill>
              </a:rPr>
              <a:t>阶段，与 </a:t>
            </a:r>
            <a:r>
              <a:rPr lang="en" altLang="zh-CN" dirty="0">
                <a:solidFill>
                  <a:schemeClr val="bg1"/>
                </a:solidFill>
              </a:rPr>
              <a:t>Gartner </a:t>
            </a:r>
            <a:r>
              <a:rPr lang="zh-CN" altLang="en-US" dirty="0">
                <a:solidFill>
                  <a:schemeClr val="bg1"/>
                </a:solidFill>
              </a:rPr>
              <a:t>所定义的 </a:t>
            </a:r>
            <a:r>
              <a:rPr lang="en" altLang="zh-CN" dirty="0">
                <a:solidFill>
                  <a:schemeClr val="bg1"/>
                </a:solidFill>
              </a:rPr>
              <a:t>ABI</a:t>
            </a:r>
            <a:r>
              <a:rPr lang="zh-CN" altLang="en" dirty="0">
                <a:solidFill>
                  <a:schemeClr val="bg1"/>
                </a:solidFill>
              </a:rPr>
              <a:t>，</a:t>
            </a:r>
            <a:r>
              <a:rPr lang="zh-CN" altLang="en-US" dirty="0">
                <a:solidFill>
                  <a:schemeClr val="bg1"/>
                </a:solidFill>
              </a:rPr>
              <a:t>缺少的就是 </a:t>
            </a:r>
            <a:r>
              <a:rPr lang="en" altLang="zh-CN" dirty="0">
                <a:solidFill>
                  <a:schemeClr val="bg1"/>
                </a:solidFill>
              </a:rPr>
              <a:t>A - Analytics</a:t>
            </a:r>
            <a:r>
              <a:rPr lang="zh-CN" altLang="en" dirty="0">
                <a:solidFill>
                  <a:schemeClr val="bg1"/>
                </a:solidFill>
              </a:rPr>
              <a:t>，</a:t>
            </a:r>
            <a:r>
              <a:rPr lang="zh-CN" altLang="en-US" dirty="0">
                <a:solidFill>
                  <a:schemeClr val="bg1"/>
                </a:solidFill>
              </a:rPr>
              <a:t>特别是指</a:t>
            </a:r>
            <a:r>
              <a:rPr lang="zh-CN" altLang="en-US" dirty="0">
                <a:solidFill>
                  <a:srgbClr val="FFFF00"/>
                </a:solidFill>
              </a:rPr>
              <a:t>增强分析</a:t>
            </a:r>
            <a:r>
              <a:rPr lang="zh-CN" altLang="en-US" dirty="0">
                <a:solidFill>
                  <a:schemeClr val="bg1"/>
                </a:solidFill>
              </a:rPr>
              <a:t>技术领域。</a:t>
            </a:r>
            <a:endParaRPr lang="en-US" altLang="zh-CN" dirty="0">
              <a:solidFill>
                <a:schemeClr val="bg1"/>
              </a:solidFill>
            </a:endParaRPr>
          </a:p>
          <a:p>
            <a:pPr marL="285750" indent="-285750">
              <a:buFont typeface="Arial" panose="020B0604020202020204" pitchFamily="34" charset="0"/>
              <a:buChar char="•"/>
            </a:pPr>
            <a:endParaRPr lang="en-US" altLang="zh-CN" dirty="0">
              <a:solidFill>
                <a:schemeClr val="bg1"/>
              </a:solidFill>
              <a:latin typeface="Arial"/>
              <a:ea typeface="Arial"/>
              <a:cs typeface="Arial"/>
              <a:sym typeface="Arial"/>
            </a:endParaRPr>
          </a:p>
          <a:p>
            <a:pPr marL="285750" indent="-285750">
              <a:buFont typeface="Arial" panose="020B0604020202020204" pitchFamily="34" charset="0"/>
              <a:buChar char="•"/>
            </a:pPr>
            <a:endParaRPr lang="en-US" altLang="zh-CN" dirty="0">
              <a:solidFill>
                <a:schemeClr val="bg1"/>
              </a:solidFill>
              <a:latin typeface="Arial"/>
              <a:ea typeface="Arial"/>
              <a:cs typeface="Arial"/>
              <a:sym typeface="Arial"/>
            </a:endParaRPr>
          </a:p>
          <a:p>
            <a:pPr marL="285750" indent="-285750">
              <a:buFont typeface="Arial" panose="020B0604020202020204" pitchFamily="34" charset="0"/>
              <a:buChar char="•"/>
            </a:pPr>
            <a:r>
              <a:rPr lang="zh-CN" altLang="en-US" dirty="0">
                <a:solidFill>
                  <a:schemeClr val="bg1"/>
                </a:solidFill>
                <a:latin typeface="-apple-system"/>
              </a:rPr>
              <a:t>增强分析技术 </a:t>
            </a:r>
            <a:r>
              <a:rPr lang="en-US" altLang="zh-CN" dirty="0">
                <a:solidFill>
                  <a:schemeClr val="bg1"/>
                </a:solidFill>
                <a:latin typeface="-apple-system"/>
              </a:rPr>
              <a:t>(</a:t>
            </a:r>
            <a:r>
              <a:rPr lang="en" altLang="zh-CN" dirty="0">
                <a:solidFill>
                  <a:schemeClr val="bg1"/>
                </a:solidFill>
                <a:latin typeface="-apple-system"/>
              </a:rPr>
              <a:t> Augmented Analytics Technology </a:t>
            </a:r>
            <a:r>
              <a:rPr lang="en-US" altLang="zh-CN" dirty="0">
                <a:solidFill>
                  <a:schemeClr val="bg1"/>
                </a:solidFill>
                <a:latin typeface="-apple-system"/>
              </a:rPr>
              <a:t>) </a:t>
            </a:r>
            <a:r>
              <a:rPr lang="zh-CN" altLang="en-US" dirty="0">
                <a:solidFill>
                  <a:schemeClr val="bg1"/>
                </a:solidFill>
                <a:latin typeface="-apple-system"/>
              </a:rPr>
              <a:t>是 </a:t>
            </a:r>
            <a:r>
              <a:rPr lang="en" altLang="zh-CN" dirty="0">
                <a:solidFill>
                  <a:schemeClr val="bg1"/>
                </a:solidFill>
                <a:latin typeface="-apple-system"/>
              </a:rPr>
              <a:t>Gartner </a:t>
            </a:r>
            <a:r>
              <a:rPr lang="zh-CN" altLang="en-US" dirty="0">
                <a:solidFill>
                  <a:schemeClr val="bg1"/>
                </a:solidFill>
                <a:latin typeface="-apple-system"/>
              </a:rPr>
              <a:t>在 </a:t>
            </a:r>
            <a:r>
              <a:rPr lang="en-US" altLang="zh-CN" dirty="0">
                <a:solidFill>
                  <a:schemeClr val="bg1"/>
                </a:solidFill>
                <a:latin typeface="-apple-system"/>
              </a:rPr>
              <a:t>2017 </a:t>
            </a:r>
            <a:r>
              <a:rPr lang="zh-CN" altLang="en-US" dirty="0">
                <a:solidFill>
                  <a:schemeClr val="bg1"/>
                </a:solidFill>
                <a:latin typeface="-apple-system"/>
              </a:rPr>
              <a:t>年提出的一个概念。</a:t>
            </a:r>
            <a:r>
              <a:rPr lang="zh-CN" altLang="en-US" dirty="0">
                <a:solidFill>
                  <a:schemeClr val="bg1"/>
                </a:solidFill>
              </a:rPr>
              <a:t>增强分析中主要凸显的就是机器学习和人工智能相关的数据准备、见解洞察生成和解释。</a:t>
            </a:r>
            <a:endParaRPr lang="en-US" altLang="zh-CN" dirty="0">
              <a:solidFill>
                <a:schemeClr val="bg1"/>
              </a:solidFill>
            </a:endParaRPr>
          </a:p>
          <a:p>
            <a:endParaRPr lang="zh-CN" altLang="en-US" dirty="0">
              <a:solidFill>
                <a:schemeClr val="bg1"/>
              </a:solidFill>
            </a:endParaRPr>
          </a:p>
          <a:p>
            <a:pPr marL="285750" indent="-285750">
              <a:buFont typeface="Arial" panose="020B0604020202020204" pitchFamily="34" charset="0"/>
              <a:buChar char="•"/>
            </a:pPr>
            <a:r>
              <a:rPr lang="zh-CN" altLang="en-US" dirty="0">
                <a:solidFill>
                  <a:srgbClr val="FFFF00"/>
                </a:solidFill>
              </a:rPr>
              <a:t>数据准备</a:t>
            </a:r>
            <a:r>
              <a:rPr lang="zh-CN" altLang="en-US" dirty="0">
                <a:solidFill>
                  <a:schemeClr val="bg1"/>
                </a:solidFill>
              </a:rPr>
              <a:t>增强 </a:t>
            </a:r>
            <a:r>
              <a:rPr lang="en-US" altLang="zh-CN" dirty="0">
                <a:solidFill>
                  <a:schemeClr val="bg1"/>
                </a:solidFill>
              </a:rPr>
              <a:t> ( </a:t>
            </a:r>
            <a:r>
              <a:rPr lang="en" altLang="zh-CN" dirty="0">
                <a:solidFill>
                  <a:schemeClr val="bg1"/>
                </a:solidFill>
              </a:rPr>
              <a:t>Augmented data preparation )  </a:t>
            </a:r>
            <a:r>
              <a:rPr lang="zh-CN" altLang="en-US" dirty="0">
                <a:solidFill>
                  <a:schemeClr val="bg1"/>
                </a:solidFill>
              </a:rPr>
              <a:t>是利用机器学习和人工智能自动的完成传统 </a:t>
            </a:r>
            <a:r>
              <a:rPr lang="en" altLang="zh-CN" dirty="0">
                <a:solidFill>
                  <a:schemeClr val="bg1"/>
                </a:solidFill>
              </a:rPr>
              <a:t>BI </a:t>
            </a:r>
            <a:r>
              <a:rPr lang="zh-CN" altLang="en-US" dirty="0">
                <a:solidFill>
                  <a:schemeClr val="bg1"/>
                </a:solidFill>
              </a:rPr>
              <a:t>中对数据治理、</a:t>
            </a:r>
            <a:r>
              <a:rPr lang="en" altLang="zh-CN" dirty="0">
                <a:solidFill>
                  <a:schemeClr val="bg1"/>
                </a:solidFill>
              </a:rPr>
              <a:t>ETL </a:t>
            </a:r>
            <a:r>
              <a:rPr lang="zh-CN" altLang="en-US" dirty="0">
                <a:solidFill>
                  <a:schemeClr val="bg1"/>
                </a:solidFill>
              </a:rPr>
              <a:t>数据清洗、数据建模、元数据管理等全部用来在数据分析之前的准备工作。</a:t>
            </a:r>
            <a:br>
              <a:rPr lang="zh-CN" altLang="en-US" dirty="0">
                <a:solidFill>
                  <a:schemeClr val="bg1"/>
                </a:solidFill>
              </a:rPr>
            </a:br>
            <a:endParaRPr lang="en-US" altLang="zh-CN" dirty="0">
              <a:solidFill>
                <a:schemeClr val="bg1"/>
              </a:solidFill>
            </a:endParaRPr>
          </a:p>
          <a:p>
            <a:pPr marL="285750" indent="-285750">
              <a:buFont typeface="Arial" panose="020B0604020202020204" pitchFamily="34" charset="0"/>
              <a:buChar char="•"/>
            </a:pPr>
            <a:r>
              <a:rPr lang="zh-CN" altLang="en-US" dirty="0">
                <a:solidFill>
                  <a:srgbClr val="FFFF00"/>
                </a:solidFill>
              </a:rPr>
              <a:t>洞察、解释</a:t>
            </a:r>
            <a:r>
              <a:rPr lang="zh-CN" altLang="en-US" dirty="0">
                <a:solidFill>
                  <a:schemeClr val="bg1"/>
                </a:solidFill>
              </a:rPr>
              <a:t>增强</a:t>
            </a:r>
            <a:r>
              <a:rPr lang="en-US" altLang="zh-CN" dirty="0">
                <a:solidFill>
                  <a:schemeClr val="bg1"/>
                </a:solidFill>
              </a:rPr>
              <a:t> ( </a:t>
            </a:r>
            <a:r>
              <a:rPr lang="en" altLang="zh-CN" dirty="0">
                <a:solidFill>
                  <a:schemeClr val="bg1"/>
                </a:solidFill>
              </a:rPr>
              <a:t>Augmented insight generation and insight explanation )  </a:t>
            </a:r>
            <a:r>
              <a:rPr lang="zh-CN" altLang="en" dirty="0">
                <a:solidFill>
                  <a:schemeClr val="bg1"/>
                </a:solidFill>
              </a:rPr>
              <a:t>是</a:t>
            </a:r>
            <a:r>
              <a:rPr lang="zh-CN" altLang="en-US" dirty="0">
                <a:solidFill>
                  <a:schemeClr val="bg1"/>
                </a:solidFill>
              </a:rPr>
              <a:t>让更多的业务用户不需要专业的统计学知识、算法知识就可以得到很多深入的分析成果，比如可视化分析页面自动生成、引导性的可视化分析让业务用户自动的可以洞察到一些数据或者业务的规律，这些可能都是凭自身能力和经验无法直接获得的，甚至直接给出一些分析结果供用户参考和判断。</a:t>
            </a:r>
          </a:p>
          <a:p>
            <a:pPr marL="285750" indent="-285750">
              <a:buFont typeface="Arial" panose="020B0604020202020204" pitchFamily="34" charset="0"/>
              <a:buChar char="•"/>
            </a:pPr>
            <a:endParaRPr lang="zh-CN" altLang="en-US" dirty="0">
              <a:solidFill>
                <a:schemeClr val="bg1"/>
              </a:solidFill>
              <a:latin typeface="Arial"/>
              <a:ea typeface="Arial"/>
              <a:cs typeface="Arial"/>
              <a:sym typeface="Arial"/>
            </a:endParaRPr>
          </a:p>
        </p:txBody>
      </p:sp>
    </p:spTree>
    <p:extLst>
      <p:ext uri="{BB962C8B-B14F-4D97-AF65-F5344CB8AC3E}">
        <p14:creationId xmlns:p14="http://schemas.microsoft.com/office/powerpoint/2010/main" val="3274937695"/>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50BE0E8-ABBB-BE45-A829-E86856E10778}"/>
              </a:ext>
            </a:extLst>
          </p:cNvPr>
          <p:cNvPicPr>
            <a:picLocks noChangeAspect="1"/>
          </p:cNvPicPr>
          <p:nvPr/>
        </p:nvPicPr>
        <p:blipFill>
          <a:blip r:embed="rId3"/>
          <a:stretch>
            <a:fillRect/>
          </a:stretch>
        </p:blipFill>
        <p:spPr>
          <a:xfrm>
            <a:off x="1667508" y="1296023"/>
            <a:ext cx="8856984" cy="4872909"/>
          </a:xfrm>
          <a:prstGeom prst="rect">
            <a:avLst/>
          </a:prstGeom>
        </p:spPr>
      </p:pic>
      <p:sp>
        <p:nvSpPr>
          <p:cNvPr id="7" name="标题 1">
            <a:extLst>
              <a:ext uri="{FF2B5EF4-FFF2-40B4-BE49-F238E27FC236}">
                <a16:creationId xmlns:a16="http://schemas.microsoft.com/office/drawing/2014/main" id="{58C0720A-F4C0-C745-A14B-F4D1C4601F03}"/>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lang="zh-CN" altLang="en-US" dirty="0">
                <a:solidFill>
                  <a:schemeClr val="bg1"/>
                </a:solidFill>
                <a:latin typeface="-apple-system"/>
              </a:rPr>
              <a:t>智能决策的</a:t>
            </a:r>
            <a:r>
              <a:rPr lang="en-US" altLang="zh-CN" dirty="0">
                <a:solidFill>
                  <a:schemeClr val="bg1"/>
                </a:solidFill>
                <a:latin typeface="-apple-system"/>
              </a:rPr>
              <a:t>5</a:t>
            </a:r>
            <a:r>
              <a:rPr lang="en" altLang="zh-CN" dirty="0">
                <a:solidFill>
                  <a:schemeClr val="bg1"/>
                </a:solidFill>
                <a:latin typeface="-apple-system"/>
              </a:rPr>
              <a:t>A</a:t>
            </a:r>
            <a:r>
              <a:rPr lang="zh-CN" altLang="en-US" dirty="0">
                <a:solidFill>
                  <a:schemeClr val="bg1"/>
                </a:solidFill>
                <a:latin typeface="-apple-system"/>
              </a:rPr>
              <a:t>路径</a:t>
            </a:r>
            <a:endParaRPr lang="en-US" altLang="zh-CN" dirty="0">
              <a:solidFill>
                <a:schemeClr val="bg1"/>
              </a:solidFill>
              <a:latin typeface="-apple-system"/>
            </a:endParaRPr>
          </a:p>
        </p:txBody>
      </p:sp>
      <p:sp>
        <p:nvSpPr>
          <p:cNvPr id="8" name="矩形 7">
            <a:extLst>
              <a:ext uri="{FF2B5EF4-FFF2-40B4-BE49-F238E27FC236}">
                <a16:creationId xmlns:a16="http://schemas.microsoft.com/office/drawing/2014/main" id="{AD932A2B-6A2A-4A48-A8B7-D19929136022}"/>
              </a:ext>
            </a:extLst>
          </p:cNvPr>
          <p:cNvSpPr/>
          <p:nvPr/>
        </p:nvSpPr>
        <p:spPr>
          <a:xfrm>
            <a:off x="4439816" y="6309320"/>
            <a:ext cx="3935886" cy="369332"/>
          </a:xfrm>
          <a:prstGeom prst="rect">
            <a:avLst/>
          </a:prstGeom>
        </p:spPr>
        <p:txBody>
          <a:bodyPr wrap="none">
            <a:spAutoFit/>
          </a:bodyPr>
          <a:lstStyle/>
          <a:p>
            <a:r>
              <a:rPr lang="zh-CN" altLang="en-US" dirty="0">
                <a:solidFill>
                  <a:schemeClr val="bg1"/>
                </a:solidFill>
              </a:rPr>
              <a:t>观远一站式智能数据分析平台   </a:t>
            </a:r>
            <a:r>
              <a:rPr lang="en-US" altLang="zh-CN" dirty="0">
                <a:solidFill>
                  <a:schemeClr val="bg1"/>
                </a:solidFill>
              </a:rPr>
              <a:t>AI+BI</a:t>
            </a:r>
            <a:endParaRPr lang="zh-CN" altLang="en-US" dirty="0">
              <a:solidFill>
                <a:schemeClr val="bg1"/>
              </a:solidFill>
            </a:endParaRPr>
          </a:p>
        </p:txBody>
      </p:sp>
    </p:spTree>
    <p:extLst>
      <p:ext uri="{BB962C8B-B14F-4D97-AF65-F5344CB8AC3E}">
        <p14:creationId xmlns:p14="http://schemas.microsoft.com/office/powerpoint/2010/main" val="3176666717"/>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AD1FC30-421D-D143-ABB5-19042BC65C70}"/>
              </a:ext>
            </a:extLst>
          </p:cNvPr>
          <p:cNvSpPr>
            <a:spLocks noGrp="1"/>
          </p:cNvSpPr>
          <p:nvPr>
            <p:ph type="body" idx="1"/>
          </p:nvPr>
        </p:nvSpPr>
        <p:spPr>
          <a:xfrm>
            <a:off x="1631504" y="2849452"/>
            <a:ext cx="9950896" cy="1010435"/>
          </a:xfrm>
        </p:spPr>
        <p:txBody>
          <a:bodyPr>
            <a:normAutofit/>
          </a:bodyPr>
          <a:lstStyle/>
          <a:p>
            <a:pPr marL="0" indent="0">
              <a:buNone/>
            </a:pPr>
            <a:r>
              <a:rPr kumimoji="1" lang="zh-CN" altLang="en-US" sz="5000" dirty="0">
                <a:solidFill>
                  <a:schemeClr val="bg1"/>
                </a:solidFill>
                <a:latin typeface="TTTGB"/>
                <a:ea typeface="TTTGB Medium" panose="020C06030202040F0204" pitchFamily="34" charset="-122"/>
                <a:sym typeface="TTTGB"/>
              </a:rPr>
              <a:t>概念</a:t>
            </a:r>
            <a:endParaRPr kumimoji="1" lang="en-US" altLang="zh-CN" sz="5000" dirty="0">
              <a:solidFill>
                <a:schemeClr val="bg1"/>
              </a:solidFill>
              <a:latin typeface="TTTGB"/>
              <a:ea typeface="TTTGB Medium" panose="020C06030202040F0204" pitchFamily="34" charset="-122"/>
              <a:sym typeface="TTTGB"/>
            </a:endParaRPr>
          </a:p>
        </p:txBody>
      </p:sp>
      <p:sp>
        <p:nvSpPr>
          <p:cNvPr id="4" name="文本框 3">
            <a:extLst>
              <a:ext uri="{FF2B5EF4-FFF2-40B4-BE49-F238E27FC236}">
                <a16:creationId xmlns:a16="http://schemas.microsoft.com/office/drawing/2014/main" id="{996108DE-D36E-480A-91FB-E5838A786B69}"/>
              </a:ext>
            </a:extLst>
          </p:cNvPr>
          <p:cNvSpPr txBox="1"/>
          <p:nvPr/>
        </p:nvSpPr>
        <p:spPr>
          <a:xfrm>
            <a:off x="623030" y="2492896"/>
            <a:ext cx="504056" cy="172354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en-US" altLang="zh-CN" sz="9600" b="0" i="0" u="none" strike="noStrike" cap="none" spc="0" normalizeH="0" baseline="0" dirty="0">
                <a:ln>
                  <a:noFill/>
                </a:ln>
                <a:solidFill>
                  <a:schemeClr val="bg1"/>
                </a:solidFill>
                <a:effectLst/>
                <a:uFillTx/>
                <a:latin typeface="TTTGB"/>
                <a:ea typeface="TTTGB Medium" panose="020C06030202040F0204" pitchFamily="34" charset="-122"/>
                <a:cs typeface="Arial"/>
                <a:sym typeface="TTTGB"/>
              </a:rPr>
              <a:t>1</a:t>
            </a:r>
            <a:endParaRPr kumimoji="0" lang="zh-CN" altLang="en-US" sz="9600" b="0" i="0" u="none" strike="noStrike" cap="none" spc="0" normalizeH="0" baseline="0">
              <a:ln>
                <a:noFill/>
              </a:ln>
              <a:solidFill>
                <a:schemeClr val="bg1"/>
              </a:solidFill>
              <a:effectLst/>
              <a:uFillTx/>
              <a:latin typeface="TTTGB"/>
              <a:ea typeface="TTTGB Medium" panose="020C06030202040F0204" pitchFamily="34" charset="-122"/>
              <a:cs typeface="Arial"/>
              <a:sym typeface="TTTGB"/>
            </a:endParaRPr>
          </a:p>
        </p:txBody>
      </p:sp>
    </p:spTree>
    <p:extLst>
      <p:ext uri="{BB962C8B-B14F-4D97-AF65-F5344CB8AC3E}">
        <p14:creationId xmlns:p14="http://schemas.microsoft.com/office/powerpoint/2010/main" val="3873302744"/>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a:extLst>
              <a:ext uri="{FF2B5EF4-FFF2-40B4-BE49-F238E27FC236}">
                <a16:creationId xmlns:a16="http://schemas.microsoft.com/office/drawing/2014/main" id="{30B49D13-BC9A-4675-9E65-A423B65BBB66}"/>
              </a:ext>
            </a:extLst>
          </p:cNvPr>
          <p:cNvSpPr txBox="1">
            <a:spLocks/>
          </p:cNvSpPr>
          <p:nvPr/>
        </p:nvSpPr>
        <p:spPr>
          <a:xfrm>
            <a:off x="0" y="12634"/>
            <a:ext cx="12192000" cy="1143001"/>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normAutofit/>
          </a:bodyPr>
          <a:lstStyle>
            <a:lvl1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1pPr>
            <a:lvl2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2pPr>
            <a:lvl3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3pPr>
            <a:lvl4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4pPr>
            <a:lvl5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5pPr>
            <a:lvl6pPr marL="0" marR="0" indent="1714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6pPr>
            <a:lvl7pPr marL="0" marR="0" indent="3429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7pPr>
            <a:lvl8pPr marL="0" marR="0" indent="5143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8pPr>
            <a:lvl9pPr marL="0" marR="0" indent="6858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9pPr>
          </a:lstStyle>
          <a:p>
            <a:endParaRPr kumimoji="1" lang="zh-CN" altLang="en-US" kern="0" dirty="0">
              <a:latin typeface="TTTGB"/>
              <a:ea typeface="TTTGB Medium" panose="020C06030202040F0204" pitchFamily="34" charset="-122"/>
              <a:sym typeface="TTTGB"/>
            </a:endParaRPr>
          </a:p>
        </p:txBody>
      </p:sp>
      <p:sp>
        <p:nvSpPr>
          <p:cNvPr id="2" name="文本框 1">
            <a:extLst>
              <a:ext uri="{FF2B5EF4-FFF2-40B4-BE49-F238E27FC236}">
                <a16:creationId xmlns:a16="http://schemas.microsoft.com/office/drawing/2014/main" id="{E91F7212-0C71-C54F-AD72-C3E0703600DC}"/>
              </a:ext>
            </a:extLst>
          </p:cNvPr>
          <p:cNvSpPr txBox="1"/>
          <p:nvPr/>
        </p:nvSpPr>
        <p:spPr>
          <a:xfrm>
            <a:off x="4799856" y="2636912"/>
            <a:ext cx="2847893" cy="101566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121919" tIns="121919" rIns="121919" bIns="121919" numCol="1" spcCol="38100" rtlCol="0" anchor="t">
            <a:spAutoFit/>
          </a:bodyPr>
          <a:lstStyle/>
          <a:p>
            <a:pPr marL="0" marR="0" indent="0" algn="ctr" defTabSz="825501"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chemeClr val="bg1"/>
                </a:solidFill>
                <a:effectLst/>
                <a:uFillTx/>
                <a:latin typeface="Arial"/>
                <a:ea typeface="Arial"/>
                <a:cs typeface="Arial"/>
                <a:sym typeface="Arial"/>
              </a:rPr>
              <a:t>THANKS</a:t>
            </a:r>
            <a:endParaRPr kumimoji="0" lang="zh-CN" altLang="en-US" sz="5000" b="0" i="0" u="none" strike="noStrike" cap="none" spc="0" normalizeH="0" baseline="0" dirty="0">
              <a:ln>
                <a:noFill/>
              </a:ln>
              <a:solidFill>
                <a:schemeClr val="bg1"/>
              </a:solidFill>
              <a:effectLst/>
              <a:uFillTx/>
              <a:latin typeface="Arial"/>
              <a:ea typeface="Arial"/>
              <a:cs typeface="Arial"/>
              <a:sym typeface="Arial"/>
            </a:endParaRPr>
          </a:p>
        </p:txBody>
      </p:sp>
    </p:spTree>
    <p:extLst>
      <p:ext uri="{BB962C8B-B14F-4D97-AF65-F5344CB8AC3E}">
        <p14:creationId xmlns:p14="http://schemas.microsoft.com/office/powerpoint/2010/main" val="4159113199"/>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263352" y="7803"/>
            <a:ext cx="10972800" cy="1143001"/>
          </a:xfrm>
          <a:ln w="25400">
            <a:miter lim="400000"/>
          </a:ln>
        </p:spPr>
        <p:txBody>
          <a:bodyPr lIns="121919" tIns="121919" rIns="121919" bIns="121919" anchor="ctr">
            <a:normAutofit/>
          </a:bodyPr>
          <a:lstStyle/>
          <a:p>
            <a:r>
              <a:rPr kumimoji="1" lang="zh-CN" altLang="en-US" dirty="0">
                <a:latin typeface="TTTGB"/>
                <a:ea typeface="TTTGB Medium" panose="020C06030202040F0204" pitchFamily="34" charset="-122"/>
                <a:sym typeface="TTTGB"/>
              </a:rPr>
              <a:t>报表系统</a:t>
            </a:r>
          </a:p>
        </p:txBody>
      </p:sp>
      <p:sp>
        <p:nvSpPr>
          <p:cNvPr id="3" name="文本框 2">
            <a:extLst>
              <a:ext uri="{FF2B5EF4-FFF2-40B4-BE49-F238E27FC236}">
                <a16:creationId xmlns:a16="http://schemas.microsoft.com/office/drawing/2014/main" id="{15953CEE-9E19-7C47-B1BF-2AF33B6DF9E6}"/>
              </a:ext>
            </a:extLst>
          </p:cNvPr>
          <p:cNvSpPr txBox="1"/>
          <p:nvPr/>
        </p:nvSpPr>
        <p:spPr>
          <a:xfrm>
            <a:off x="623392" y="1293144"/>
            <a:ext cx="10612760" cy="495520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285750" indent="-285750" defTabSz="825501" hangingPunct="0">
              <a:buFont typeface="Arial" panose="020B0604020202020204" pitchFamily="34" charset="0"/>
              <a:buChar char="•"/>
            </a:pPr>
            <a:r>
              <a:rPr lang="zh-CN" altLang="en-US" b="1" dirty="0">
                <a:solidFill>
                  <a:srgbClr val="FFFF00"/>
                </a:solidFill>
              </a:rPr>
              <a:t>定义</a:t>
            </a:r>
            <a:r>
              <a:rPr lang="zh-CN" altLang="en-US" dirty="0">
                <a:solidFill>
                  <a:srgbClr val="FFFF00"/>
                </a:solidFill>
              </a:rPr>
              <a:t>：</a:t>
            </a:r>
            <a:r>
              <a:rPr lang="zh-CN" altLang="en-US" dirty="0">
                <a:solidFill>
                  <a:schemeClr val="bg1"/>
                </a:solidFill>
              </a:rPr>
              <a:t>用表格、图形等格式来统计和动态展现数据的工具，并提供基础的分析功能，如排序、总计、方差等。</a:t>
            </a:r>
            <a:endParaRPr lang="en-US" altLang="zh-CN" dirty="0">
              <a:solidFill>
                <a:schemeClr val="bg1"/>
              </a:solidFill>
            </a:endParaRPr>
          </a:p>
          <a:p>
            <a:pPr defTabSz="825501" hangingPunct="0"/>
            <a:endParaRPr lang="en-US" altLang="zh-CN" dirty="0">
              <a:solidFill>
                <a:schemeClr val="bg1"/>
              </a:solidFill>
            </a:endParaRPr>
          </a:p>
          <a:p>
            <a:pPr marL="342900" indent="-342900" defTabSz="825501" hangingPunct="0">
              <a:buFont typeface="Arial" panose="020B0604020202020204" pitchFamily="34" charset="0"/>
              <a:buChar char="•"/>
            </a:pPr>
            <a:r>
              <a:rPr lang="zh-CN" altLang="en-US" dirty="0">
                <a:solidFill>
                  <a:srgbClr val="FFFF00"/>
                </a:solidFill>
                <a:latin typeface="-apple-system"/>
              </a:rPr>
              <a:t>方式：</a:t>
            </a:r>
            <a:r>
              <a:rPr lang="zh-CN" altLang="en-US" dirty="0">
                <a:solidFill>
                  <a:schemeClr val="bg1"/>
                </a:solidFill>
                <a:latin typeface="-apple-system"/>
              </a:rPr>
              <a:t>使用柱状图、饼状图、折线图、二维表格等图形可视化的方式，将企业日常的业务数据全面展现出来，再通过各种数据分析维度筛选、关联、跳转、钻取等方式查看各类业务指标。</a:t>
            </a:r>
            <a:endParaRPr lang="en-US" altLang="zh-CN" b="1" dirty="0">
              <a:solidFill>
                <a:schemeClr val="bg1"/>
              </a:solidFill>
            </a:endParaRPr>
          </a:p>
          <a:p>
            <a:pPr defTabSz="825501" hangingPunct="0"/>
            <a:endParaRPr lang="en-US" altLang="zh-CN" b="1" dirty="0">
              <a:solidFill>
                <a:schemeClr val="bg1"/>
              </a:solidFill>
            </a:endParaRPr>
          </a:p>
          <a:p>
            <a:pPr marL="342900" indent="-342900" defTabSz="825501" hangingPunct="0">
              <a:buFont typeface="Arial" panose="020B0604020202020204" pitchFamily="34" charset="0"/>
              <a:buChar char="•"/>
            </a:pPr>
            <a:r>
              <a:rPr lang="zh-CN" altLang="en-US" dirty="0">
                <a:solidFill>
                  <a:srgbClr val="FFFF00"/>
                </a:solidFill>
              </a:rPr>
              <a:t>目标：</a:t>
            </a:r>
            <a:r>
              <a:rPr lang="zh-CN" altLang="en-US" dirty="0">
                <a:solidFill>
                  <a:schemeClr val="bg1"/>
                </a:solidFill>
              </a:rPr>
              <a:t>可视化报表分析就是一种呈现，帮助用户了解和掌握数据，让用户对日常的业务有一个清晰、直接、准确的认知，同时替代了业务人员手工利用</a:t>
            </a:r>
            <a:r>
              <a:rPr lang="en" altLang="zh-CN" dirty="0">
                <a:solidFill>
                  <a:schemeClr val="bg1"/>
                </a:solidFill>
              </a:rPr>
              <a:t>Excel</a:t>
            </a:r>
            <a:r>
              <a:rPr lang="zh-CN" altLang="en-US" dirty="0">
                <a:solidFill>
                  <a:schemeClr val="bg1"/>
                </a:solidFill>
              </a:rPr>
              <a:t>的各种函数做汇总分析、制图的工作，提高工作效率。</a:t>
            </a:r>
            <a:endParaRPr lang="en-US" altLang="zh-CN" dirty="0">
              <a:solidFill>
                <a:schemeClr val="bg1"/>
              </a:solidFill>
            </a:endParaRPr>
          </a:p>
          <a:p>
            <a:pPr marL="342900" indent="-342900" defTabSz="825501" hangingPunct="0">
              <a:buFont typeface="Arial" panose="020B0604020202020204" pitchFamily="34" charset="0"/>
              <a:buChar char="•"/>
            </a:pPr>
            <a:endParaRPr lang="en-US" altLang="zh-CN" dirty="0">
              <a:solidFill>
                <a:schemeClr val="bg1"/>
              </a:solidFill>
            </a:endParaRPr>
          </a:p>
          <a:p>
            <a:pPr marL="342900" indent="-342900" defTabSz="825501" hangingPunct="0">
              <a:buFont typeface="Arial" panose="020B0604020202020204" pitchFamily="34" charset="0"/>
              <a:buChar char="•"/>
            </a:pPr>
            <a:r>
              <a:rPr lang="zh-CN" altLang="en-US" dirty="0">
                <a:solidFill>
                  <a:srgbClr val="FFFF00"/>
                </a:solidFill>
              </a:rPr>
              <a:t>场景：</a:t>
            </a:r>
            <a:r>
              <a:rPr lang="zh-CN" altLang="en-US" dirty="0">
                <a:solidFill>
                  <a:schemeClr val="bg1"/>
                </a:solidFill>
              </a:rPr>
              <a:t>比如，财务部门会关心今年的营业收入、目标完成率、营业毛利润、净资产收益率等；销售部门会关心销售金额、订单数量、销售毛利、回款率等；采购部门会关心采购入库金额、退货情况、应付账款等等。</a:t>
            </a:r>
            <a:br>
              <a:rPr lang="zh-CN" altLang="en-US" dirty="0">
                <a:solidFill>
                  <a:schemeClr val="bg1"/>
                </a:solidFill>
              </a:rPr>
            </a:br>
            <a:endParaRPr lang="zh-CN" altLang="en-US" dirty="0">
              <a:solidFill>
                <a:schemeClr val="bg1"/>
              </a:solidFill>
            </a:endParaRPr>
          </a:p>
          <a:p>
            <a:pPr defTabSz="825501" hangingPunct="0"/>
            <a:endParaRPr lang="en-US" altLang="zh-CN" b="1" dirty="0">
              <a:solidFill>
                <a:schemeClr val="bg1"/>
              </a:solidFill>
            </a:endParaRPr>
          </a:p>
          <a:p>
            <a:pPr marL="342900" indent="-342900" defTabSz="825501" hangingPunct="0">
              <a:buFont typeface="Arial" panose="020B0604020202020204" pitchFamily="34" charset="0"/>
              <a:buChar char="•"/>
            </a:pPr>
            <a:r>
              <a:rPr lang="zh-CN" altLang="en-US" dirty="0">
                <a:solidFill>
                  <a:srgbClr val="FFC000"/>
                </a:solidFill>
              </a:rPr>
              <a:t>报表是数据的一种展现工具，让报表使用者通过观察企业数据，知道当下发生了什么事情</a:t>
            </a:r>
            <a:r>
              <a:rPr lang="zh-CN" altLang="en-US" dirty="0">
                <a:solidFill>
                  <a:schemeClr val="bg1"/>
                </a:solidFill>
              </a:rPr>
              <a:t>。</a:t>
            </a:r>
            <a:endParaRPr lang="en-US" altLang="zh-CN" dirty="0">
              <a:solidFill>
                <a:schemeClr val="bg1"/>
              </a:solidFill>
            </a:endParaRPr>
          </a:p>
          <a:p>
            <a:pPr defTabSz="825501" hangingPunct="0"/>
            <a:endParaRPr lang="en-US" altLang="zh-CN" dirty="0">
              <a:solidFill>
                <a:schemeClr val="bg1"/>
              </a:solidFill>
            </a:endParaRPr>
          </a:p>
        </p:txBody>
      </p:sp>
    </p:spTree>
    <p:extLst>
      <p:ext uri="{BB962C8B-B14F-4D97-AF65-F5344CB8AC3E}">
        <p14:creationId xmlns:p14="http://schemas.microsoft.com/office/powerpoint/2010/main" val="3478677481"/>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4"/>
            <a:ext cx="10972800" cy="1109014"/>
          </a:xfrm>
          <a:ln w="25400">
            <a:miter lim="400000"/>
          </a:ln>
        </p:spPr>
        <p:txBody>
          <a:bodyPr lIns="121919" tIns="121919" rIns="121919" bIns="121919" anchor="ctr">
            <a:normAutofit/>
          </a:bodyPr>
          <a:lstStyle/>
          <a:p>
            <a:r>
              <a:rPr kumimoji="1" lang="zh-CN" altLang="en-US" sz="4000" dirty="0">
                <a:latin typeface="TTTGB"/>
                <a:ea typeface="TTTGB Medium" panose="020C06030202040F0204" pitchFamily="34" charset="-122"/>
                <a:sym typeface="TTTGB"/>
              </a:rPr>
              <a:t>报表举例</a:t>
            </a:r>
          </a:p>
        </p:txBody>
      </p:sp>
      <p:pic>
        <p:nvPicPr>
          <p:cNvPr id="10" name="图片 9">
            <a:extLst>
              <a:ext uri="{FF2B5EF4-FFF2-40B4-BE49-F238E27FC236}">
                <a16:creationId xmlns:a16="http://schemas.microsoft.com/office/drawing/2014/main" id="{A9723462-B6ED-3B4D-827B-40F429CE6E85}"/>
              </a:ext>
            </a:extLst>
          </p:cNvPr>
          <p:cNvPicPr>
            <a:picLocks noChangeAspect="1"/>
          </p:cNvPicPr>
          <p:nvPr/>
        </p:nvPicPr>
        <p:blipFill rotWithShape="1">
          <a:blip r:embed="rId3" cstate="screen"/>
          <a:srcRect l="44794" t="1686" r="3408" b="29620"/>
          <a:stretch/>
        </p:blipFill>
        <p:spPr>
          <a:xfrm>
            <a:off x="767408" y="1484784"/>
            <a:ext cx="5832648" cy="4911704"/>
          </a:xfrm>
          <a:prstGeom prst="rect">
            <a:avLst/>
          </a:prstGeom>
        </p:spPr>
      </p:pic>
      <p:sp>
        <p:nvSpPr>
          <p:cNvPr id="4" name="矩形 3">
            <a:extLst>
              <a:ext uri="{FF2B5EF4-FFF2-40B4-BE49-F238E27FC236}">
                <a16:creationId xmlns:a16="http://schemas.microsoft.com/office/drawing/2014/main" id="{0384B89C-2B47-1F42-B0C7-84B683C5D470}"/>
              </a:ext>
            </a:extLst>
          </p:cNvPr>
          <p:cNvSpPr/>
          <p:nvPr/>
        </p:nvSpPr>
        <p:spPr>
          <a:xfrm>
            <a:off x="6816080" y="2780928"/>
            <a:ext cx="5112568" cy="2955424"/>
          </a:xfrm>
          <a:prstGeom prst="rect">
            <a:avLst/>
          </a:prstGeom>
        </p:spPr>
        <p:txBody>
          <a:bodyPr wrap="square">
            <a:spAutoFit/>
          </a:bodyPr>
          <a:lstStyle/>
          <a:p>
            <a:pPr>
              <a:lnSpc>
                <a:spcPct val="150000"/>
              </a:lnSpc>
            </a:pPr>
            <a:r>
              <a:rPr lang="zh-CN" altLang="en-US" dirty="0">
                <a:solidFill>
                  <a:schemeClr val="bg1"/>
                </a:solidFill>
                <a:latin typeface="+mn-ea"/>
                <a:cs typeface="+mn-ea"/>
                <a:sym typeface="微软雅黑" panose="020B0503020204020204" pitchFamily="34" charset="-122"/>
              </a:rPr>
              <a:t>形式：表格类、图表类</a:t>
            </a:r>
            <a:endParaRPr lang="en-US" altLang="zh-CN" dirty="0">
              <a:solidFill>
                <a:schemeClr val="bg1"/>
              </a:solidFill>
              <a:latin typeface="+mn-ea"/>
              <a:cs typeface="+mn-ea"/>
              <a:sym typeface="微软雅黑" panose="020B0503020204020204" pitchFamily="34" charset="-122"/>
            </a:endParaRPr>
          </a:p>
          <a:p>
            <a:pPr>
              <a:lnSpc>
                <a:spcPct val="150000"/>
              </a:lnSpc>
            </a:pPr>
            <a:endParaRPr lang="en-US" altLang="zh-CN" dirty="0">
              <a:solidFill>
                <a:schemeClr val="bg1"/>
              </a:solidFill>
              <a:latin typeface="+mn-ea"/>
              <a:cs typeface="+mn-ea"/>
              <a:sym typeface="微软雅黑" panose="020B0503020204020204" pitchFamily="34" charset="-122"/>
            </a:endParaRPr>
          </a:p>
          <a:p>
            <a:pPr>
              <a:lnSpc>
                <a:spcPct val="150000"/>
              </a:lnSpc>
            </a:pPr>
            <a:endParaRPr lang="en-US" altLang="zh-CN" dirty="0">
              <a:solidFill>
                <a:schemeClr val="bg1"/>
              </a:solidFill>
              <a:latin typeface="+mn-ea"/>
              <a:cs typeface="+mn-ea"/>
              <a:sym typeface="微软雅黑" panose="020B0503020204020204" pitchFamily="34" charset="-122"/>
            </a:endParaRPr>
          </a:p>
          <a:p>
            <a:pPr>
              <a:lnSpc>
                <a:spcPct val="150000"/>
              </a:lnSpc>
            </a:pPr>
            <a:r>
              <a:rPr lang="zh-CN" altLang="en-US" dirty="0">
                <a:solidFill>
                  <a:schemeClr val="bg1"/>
                </a:solidFill>
                <a:latin typeface="+mn-ea"/>
                <a:cs typeface="+mn-ea"/>
                <a:sym typeface="微软雅黑" panose="020B0503020204020204" pitchFamily="34" charset="-122"/>
              </a:rPr>
              <a:t>柱形图、折线图、饼图、雷达图、散点图、圆环图、条形图，地图、堆积图、面积图、组合图、气泡图、地图、GIS地图、仪表盘、甘特图、树图、框架图等多种图表类型和图表样式。</a:t>
            </a:r>
          </a:p>
        </p:txBody>
      </p:sp>
    </p:spTree>
    <p:extLst>
      <p:ext uri="{BB962C8B-B14F-4D97-AF65-F5344CB8AC3E}">
        <p14:creationId xmlns:p14="http://schemas.microsoft.com/office/powerpoint/2010/main" val="2113522183"/>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1">
            <a:extLst>
              <a:ext uri="{FF2B5EF4-FFF2-40B4-BE49-F238E27FC236}">
                <a16:creationId xmlns:a16="http://schemas.microsoft.com/office/drawing/2014/main" id="{9CA1D83C-383E-4307-94B0-D849C75B54C6}"/>
              </a:ext>
            </a:extLst>
          </p:cNvPr>
          <p:cNvSpPr txBox="1">
            <a:spLocks/>
          </p:cNvSpPr>
          <p:nvPr/>
        </p:nvSpPr>
        <p:spPr>
          <a:xfrm>
            <a:off x="0" y="12634"/>
            <a:ext cx="12192000" cy="752069"/>
          </a:xfrm>
          <a:prstGeom prst="rect">
            <a:avLst/>
          </a:prstGeom>
          <a:ln w="25400">
            <a:miter lim="400000"/>
          </a:ln>
          <a:extLst>
            <a:ext uri="{C572A759-6A51-4108-AA02-DFA0A04FC94B}">
              <ma14:wrappingTextBoxFlag xmlns="" xmlns:ma14="http://schemas.microsoft.com/office/mac/drawingml/2011/main" val="1"/>
            </a:ext>
          </a:extLst>
        </p:spPr>
        <p:txBody>
          <a:bodyPr lIns="121919" tIns="121919" rIns="121919" bIns="121919" anchor="ctr">
            <a:normAutofit fontScale="92500" lnSpcReduction="20000"/>
          </a:bodyPr>
          <a:lstStyle>
            <a:lvl1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Microsoft YaHei" charset="-122"/>
                <a:ea typeface="Microsoft YaHei" charset="-122"/>
                <a:cs typeface="Microsoft YaHei" charset="-122"/>
                <a:sym typeface="Arial"/>
              </a:defRPr>
            </a:lvl1pPr>
            <a:lvl2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2pPr>
            <a:lvl3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3pPr>
            <a:lvl4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4pPr>
            <a:lvl5pPr marL="0" marR="0" indent="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5pPr>
            <a:lvl6pPr marL="0" marR="0" indent="1714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6pPr>
            <a:lvl7pPr marL="0" marR="0" indent="3429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7pPr>
            <a:lvl8pPr marL="0" marR="0" indent="51435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8pPr>
            <a:lvl9pPr marL="0" marR="0" indent="685800" algn="ctr" defTabSz="914400" rtl="0" eaLnBrk="1" latinLnBrk="0" hangingPunct="1">
              <a:lnSpc>
                <a:spcPct val="100000"/>
              </a:lnSpc>
              <a:spcBef>
                <a:spcPts val="0"/>
              </a:spcBef>
              <a:spcAft>
                <a:spcPts val="0"/>
              </a:spcAft>
              <a:buClrTx/>
              <a:buSzTx/>
              <a:buFontTx/>
              <a:buNone/>
              <a:tabLst/>
              <a:defRPr sz="4350" b="0" i="0" u="none" strike="noStrike" cap="none" spc="0" baseline="0">
                <a:ln>
                  <a:noFill/>
                </a:ln>
                <a:solidFill>
                  <a:schemeClr val="accent3">
                    <a:lumOff val="44000"/>
                  </a:schemeClr>
                </a:solidFill>
                <a:uFillTx/>
                <a:latin typeface="Arial"/>
                <a:ea typeface="Arial"/>
                <a:cs typeface="Arial"/>
                <a:sym typeface="Arial"/>
              </a:defRPr>
            </a:lvl9pPr>
          </a:lstStyle>
          <a:p>
            <a:r>
              <a:rPr kumimoji="1" lang="zh-CN" altLang="en-US" kern="0" dirty="0">
                <a:latin typeface="TTTGB"/>
                <a:ea typeface="TTTGB Medium" panose="020C06030202040F0204" pitchFamily="34" charset="-122"/>
                <a:sym typeface="TTTGB"/>
              </a:rPr>
              <a:t>管控报表</a:t>
            </a:r>
          </a:p>
        </p:txBody>
      </p:sp>
      <p:pic>
        <p:nvPicPr>
          <p:cNvPr id="5" name="图片 4">
            <a:extLst>
              <a:ext uri="{FF2B5EF4-FFF2-40B4-BE49-F238E27FC236}">
                <a16:creationId xmlns:a16="http://schemas.microsoft.com/office/drawing/2014/main" id="{D9C8E221-1905-2F4F-99E2-B9529B64EB8E}"/>
              </a:ext>
            </a:extLst>
          </p:cNvPr>
          <p:cNvPicPr>
            <a:picLocks noChangeAspect="1"/>
          </p:cNvPicPr>
          <p:nvPr/>
        </p:nvPicPr>
        <p:blipFill>
          <a:blip r:embed="rId3"/>
          <a:stretch>
            <a:fillRect/>
          </a:stretch>
        </p:blipFill>
        <p:spPr>
          <a:xfrm>
            <a:off x="1199456" y="652644"/>
            <a:ext cx="9361040" cy="4586700"/>
          </a:xfrm>
          <a:prstGeom prst="rect">
            <a:avLst/>
          </a:prstGeom>
        </p:spPr>
      </p:pic>
      <p:pic>
        <p:nvPicPr>
          <p:cNvPr id="6" name="图片 5">
            <a:extLst>
              <a:ext uri="{FF2B5EF4-FFF2-40B4-BE49-F238E27FC236}">
                <a16:creationId xmlns:a16="http://schemas.microsoft.com/office/drawing/2014/main" id="{D0E5713F-3DE1-DB41-9B05-782C1733B504}"/>
              </a:ext>
            </a:extLst>
          </p:cNvPr>
          <p:cNvPicPr>
            <a:picLocks noChangeAspect="1"/>
          </p:cNvPicPr>
          <p:nvPr/>
        </p:nvPicPr>
        <p:blipFill>
          <a:blip r:embed="rId4"/>
          <a:stretch>
            <a:fillRect/>
          </a:stretch>
        </p:blipFill>
        <p:spPr>
          <a:xfrm>
            <a:off x="1199456" y="5229200"/>
            <a:ext cx="9361040" cy="1574032"/>
          </a:xfrm>
          <a:prstGeom prst="rect">
            <a:avLst/>
          </a:prstGeom>
        </p:spPr>
      </p:pic>
    </p:spTree>
    <p:extLst>
      <p:ext uri="{BB962C8B-B14F-4D97-AF65-F5344CB8AC3E}">
        <p14:creationId xmlns:p14="http://schemas.microsoft.com/office/powerpoint/2010/main" val="2678490294"/>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B38C0A9-ACBF-0B4B-BF75-A34A960C7F5F}"/>
              </a:ext>
            </a:extLst>
          </p:cNvPr>
          <p:cNvPicPr>
            <a:picLocks noChangeAspect="1"/>
          </p:cNvPicPr>
          <p:nvPr/>
        </p:nvPicPr>
        <p:blipFill>
          <a:blip r:embed="rId3"/>
          <a:stretch>
            <a:fillRect/>
          </a:stretch>
        </p:blipFill>
        <p:spPr>
          <a:xfrm>
            <a:off x="263352" y="671387"/>
            <a:ext cx="11665296" cy="6157851"/>
          </a:xfrm>
          <a:prstGeom prst="rect">
            <a:avLst/>
          </a:prstGeom>
        </p:spPr>
      </p:pic>
      <p:sp>
        <p:nvSpPr>
          <p:cNvPr id="131" name="标题 1">
            <a:extLst>
              <a:ext uri="{FF2B5EF4-FFF2-40B4-BE49-F238E27FC236}">
                <a16:creationId xmlns:a16="http://schemas.microsoft.com/office/drawing/2014/main" id="{0E47B963-DDFB-B84D-8D0C-BA0F9F517D60}"/>
              </a:ext>
            </a:extLst>
          </p:cNvPr>
          <p:cNvSpPr>
            <a:spLocks noGrp="1"/>
          </p:cNvSpPr>
          <p:nvPr>
            <p:ph type="title"/>
          </p:nvPr>
        </p:nvSpPr>
        <p:spPr>
          <a:xfrm>
            <a:off x="623392" y="12635"/>
            <a:ext cx="10972800" cy="658752"/>
          </a:xfrm>
          <a:ln w="25400">
            <a:miter lim="400000"/>
          </a:ln>
        </p:spPr>
        <p:txBody>
          <a:bodyPr lIns="121919" tIns="121919" rIns="121919" bIns="121919" anchor="ctr">
            <a:noAutofit/>
          </a:bodyPr>
          <a:lstStyle/>
          <a:p>
            <a:r>
              <a:rPr kumimoji="1" lang="zh-CN" altLang="en-US" sz="3600" dirty="0">
                <a:latin typeface="TTTGB"/>
                <a:ea typeface="TTTGB Medium" panose="020C06030202040F0204" pitchFamily="34" charset="-122"/>
                <a:sym typeface="TTTGB"/>
              </a:rPr>
              <a:t>报表的功能</a:t>
            </a:r>
          </a:p>
        </p:txBody>
      </p:sp>
    </p:spTree>
    <p:extLst>
      <p:ext uri="{BB962C8B-B14F-4D97-AF65-F5344CB8AC3E}">
        <p14:creationId xmlns:p14="http://schemas.microsoft.com/office/powerpoint/2010/main" val="1248528892"/>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085225" y="92888"/>
            <a:ext cx="1980029" cy="523220"/>
          </a:xfrm>
          <a:prstGeom prst="rect">
            <a:avLst/>
          </a:prstGeom>
          <a:noFill/>
        </p:spPr>
        <p:txBody>
          <a:bodyPr wrap="none" rtlCol="0">
            <a:spAutoFit/>
          </a:bodyPr>
          <a:lstStyle/>
          <a:p>
            <a:r>
              <a:rPr lang="zh-CN" altLang="en-US" sz="2800" dirty="0">
                <a:solidFill>
                  <a:schemeClr val="bg1"/>
                </a:solidFill>
                <a:cs typeface="+mn-ea"/>
                <a:sym typeface="+mn-lt"/>
              </a:rPr>
              <a:t>报表的不足</a:t>
            </a:r>
          </a:p>
        </p:txBody>
      </p:sp>
      <p:grpSp>
        <p:nvGrpSpPr>
          <p:cNvPr id="26" name="组合 25"/>
          <p:cNvGrpSpPr/>
          <p:nvPr/>
        </p:nvGrpSpPr>
        <p:grpSpPr>
          <a:xfrm>
            <a:off x="711624" y="1572277"/>
            <a:ext cx="3119604" cy="4295123"/>
            <a:chOff x="711624" y="1572277"/>
            <a:chExt cx="3119604" cy="4295123"/>
          </a:xfrm>
        </p:grpSpPr>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7098" y="1572277"/>
              <a:ext cx="2836692" cy="1887585"/>
            </a:xfrm>
            <a:prstGeom prst="rect">
              <a:avLst/>
            </a:prstGeom>
            <a:ln w="28575">
              <a:solidFill>
                <a:srgbClr val="007DD2"/>
              </a:solidFill>
            </a:ln>
          </p:spPr>
        </p:pic>
        <p:sp>
          <p:nvSpPr>
            <p:cNvPr id="12" name="矩形 11"/>
            <p:cNvSpPr/>
            <p:nvPr/>
          </p:nvSpPr>
          <p:spPr>
            <a:xfrm>
              <a:off x="711624" y="3265036"/>
              <a:ext cx="3119604" cy="2602364"/>
            </a:xfrm>
            <a:prstGeom prst="rect">
              <a:avLst/>
            </a:prstGeom>
            <a:no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57098" y="2991114"/>
              <a:ext cx="2828656" cy="484912"/>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缺乏对业务现状的准确把握</a:t>
              </a:r>
            </a:p>
          </p:txBody>
        </p:sp>
        <p:sp>
          <p:nvSpPr>
            <p:cNvPr id="21" name="文本框 20"/>
            <p:cNvSpPr txBox="1"/>
            <p:nvPr/>
          </p:nvSpPr>
          <p:spPr>
            <a:xfrm>
              <a:off x="873787" y="3982372"/>
              <a:ext cx="2820003" cy="1200329"/>
            </a:xfrm>
            <a:prstGeom prst="rect">
              <a:avLst/>
            </a:prstGeom>
            <a:noFill/>
          </p:spPr>
          <p:txBody>
            <a:bodyPr wrap="none" rtlCol="0">
              <a:spAutoFit/>
            </a:bodyPr>
            <a:lstStyle/>
            <a:p>
              <a:pPr marL="171450" indent="-171450">
                <a:lnSpc>
                  <a:spcPct val="150000"/>
                </a:lnSpc>
                <a:buFont typeface="Wingdings" pitchFamily="2" charset="2"/>
                <a:buChar char="Ø"/>
              </a:pPr>
              <a:r>
                <a:rPr lang="zh-CN" altLang="en-US" sz="1200" dirty="0">
                  <a:solidFill>
                    <a:schemeClr val="bg1"/>
                  </a:solidFill>
                </a:rPr>
                <a:t>报表固定且老化，数据利用率低。</a:t>
              </a:r>
              <a:endParaRPr lang="en-US" altLang="zh-CN" sz="1200" dirty="0">
                <a:solidFill>
                  <a:schemeClr val="bg1"/>
                </a:solidFill>
              </a:endParaRPr>
            </a:p>
            <a:p>
              <a:pPr marL="171450" indent="-171450">
                <a:lnSpc>
                  <a:spcPct val="150000"/>
                </a:lnSpc>
                <a:buFont typeface="Wingdings" pitchFamily="2" charset="2"/>
                <a:buChar char="Ø"/>
              </a:pPr>
              <a:endParaRPr lang="en-US" altLang="zh-CN" sz="1200" dirty="0">
                <a:solidFill>
                  <a:schemeClr val="bg1"/>
                </a:solidFill>
              </a:endParaRPr>
            </a:p>
            <a:p>
              <a:pPr marL="171450" indent="-171450">
                <a:lnSpc>
                  <a:spcPct val="150000"/>
                </a:lnSpc>
                <a:buFont typeface="Wingdings" pitchFamily="2" charset="2"/>
                <a:buChar char="Ø"/>
              </a:pPr>
              <a:r>
                <a:rPr lang="zh-CN" altLang="en-US" sz="1200" dirty="0">
                  <a:solidFill>
                    <a:schemeClr val="bg1"/>
                  </a:solidFill>
                </a:rPr>
                <a:t>市场占有率，用户画像，服务质量，</a:t>
              </a:r>
              <a:endParaRPr lang="en-US" altLang="zh-CN" sz="1200" dirty="0">
                <a:solidFill>
                  <a:schemeClr val="bg1"/>
                </a:solidFill>
              </a:endParaRPr>
            </a:p>
            <a:p>
              <a:pPr>
                <a:lnSpc>
                  <a:spcPct val="150000"/>
                </a:lnSpc>
              </a:pPr>
              <a:r>
                <a:rPr lang="zh-CN" altLang="en-US" sz="1200" dirty="0">
                  <a:solidFill>
                    <a:schemeClr val="bg1"/>
                  </a:solidFill>
                </a:rPr>
                <a:t>营销</a:t>
              </a:r>
              <a:r>
                <a:rPr lang="en-US" altLang="zh-CN" sz="1200" dirty="0">
                  <a:solidFill>
                    <a:schemeClr val="bg1"/>
                  </a:solidFill>
                </a:rPr>
                <a:t>ROI….</a:t>
              </a:r>
              <a:r>
                <a:rPr lang="zh-CN" altLang="en-US" sz="1200" dirty="0">
                  <a:solidFill>
                    <a:schemeClr val="bg1"/>
                  </a:solidFill>
                </a:rPr>
                <a:t>难以量化。</a:t>
              </a:r>
            </a:p>
          </p:txBody>
        </p:sp>
      </p:grpSp>
      <p:grpSp>
        <p:nvGrpSpPr>
          <p:cNvPr id="27" name="组合 26"/>
          <p:cNvGrpSpPr/>
          <p:nvPr/>
        </p:nvGrpSpPr>
        <p:grpSpPr>
          <a:xfrm>
            <a:off x="4049259" y="1572276"/>
            <a:ext cx="3564286" cy="4295124"/>
            <a:chOff x="4049259" y="1572276"/>
            <a:chExt cx="3564286" cy="4295124"/>
          </a:xfrm>
        </p:grpSpPr>
        <p:pic>
          <p:nvPicPr>
            <p:cNvPr id="18" name="图片 17"/>
            <p:cNvPicPr>
              <a:picLocks noChangeAspect="1"/>
            </p:cNvPicPr>
            <p:nvPr/>
          </p:nvPicPr>
          <p:blipFill rotWithShape="1">
            <a:blip r:embed="rId4" cstate="print">
              <a:extLst>
                <a:ext uri="{28A0092B-C50C-407E-A947-70E740481C1C}">
                  <a14:useLocalDpi xmlns:a14="http://schemas.microsoft.com/office/drawing/2010/main" val="0"/>
                </a:ext>
              </a:extLst>
            </a:blip>
            <a:srcRect t="34087" b="21095"/>
            <a:stretch>
              <a:fillRect/>
            </a:stretch>
          </p:blipFill>
          <p:spPr>
            <a:xfrm>
              <a:off x="4650082" y="1572276"/>
              <a:ext cx="2850317" cy="1915772"/>
            </a:xfrm>
            <a:prstGeom prst="rect">
              <a:avLst/>
            </a:prstGeom>
            <a:ln w="28575">
              <a:solidFill>
                <a:srgbClr val="007DD2"/>
              </a:solidFill>
            </a:ln>
          </p:spPr>
        </p:pic>
        <p:sp>
          <p:nvSpPr>
            <p:cNvPr id="13" name="矩形 12"/>
            <p:cNvSpPr/>
            <p:nvPr/>
          </p:nvSpPr>
          <p:spPr>
            <a:xfrm>
              <a:off x="4493941" y="3265036"/>
              <a:ext cx="3119604" cy="2602364"/>
            </a:xfrm>
            <a:prstGeom prst="rect">
              <a:avLst/>
            </a:prstGeom>
            <a:no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654655" y="3025489"/>
              <a:ext cx="2845744" cy="484912"/>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缺乏对业务背后逻辑的洞察</a:t>
              </a:r>
            </a:p>
          </p:txBody>
        </p:sp>
        <p:sp>
          <p:nvSpPr>
            <p:cNvPr id="22" name="文本框 21"/>
            <p:cNvSpPr txBox="1"/>
            <p:nvPr/>
          </p:nvSpPr>
          <p:spPr>
            <a:xfrm>
              <a:off x="4607587" y="3982372"/>
              <a:ext cx="2973891" cy="1477328"/>
            </a:xfrm>
            <a:prstGeom prst="rect">
              <a:avLst/>
            </a:prstGeom>
            <a:noFill/>
          </p:spPr>
          <p:txBody>
            <a:bodyPr wrap="none" rtlCol="0">
              <a:spAutoFit/>
            </a:bodyPr>
            <a:lstStyle/>
            <a:p>
              <a:pPr marL="171450" indent="-171450">
                <a:lnSpc>
                  <a:spcPct val="150000"/>
                </a:lnSpc>
                <a:buFont typeface="Wingdings" pitchFamily="2" charset="2"/>
                <a:buChar char="Ø"/>
              </a:pPr>
              <a:r>
                <a:rPr lang="zh-CN" altLang="en-US" sz="1200" dirty="0">
                  <a:solidFill>
                    <a:schemeClr val="bg1"/>
                  </a:solidFill>
                </a:rPr>
                <a:t>数据关联性差，难以多维度观察。</a:t>
              </a:r>
              <a:endParaRPr lang="en-US" altLang="zh-CN" sz="1200" dirty="0">
                <a:solidFill>
                  <a:schemeClr val="bg1"/>
                </a:solidFill>
              </a:endParaRPr>
            </a:p>
            <a:p>
              <a:pPr marL="171450" indent="-171450">
                <a:lnSpc>
                  <a:spcPct val="150000"/>
                </a:lnSpc>
                <a:buFont typeface="Wingdings" pitchFamily="2" charset="2"/>
                <a:buChar char="Ø"/>
              </a:pPr>
              <a:endParaRPr lang="en-US" altLang="zh-CN" sz="1200" dirty="0">
                <a:solidFill>
                  <a:schemeClr val="bg1"/>
                </a:solidFill>
              </a:endParaRPr>
            </a:p>
            <a:p>
              <a:pPr marL="171450" indent="-171450">
                <a:lnSpc>
                  <a:spcPct val="150000"/>
                </a:lnSpc>
                <a:buFont typeface="Wingdings" pitchFamily="2" charset="2"/>
                <a:buChar char="Ø"/>
              </a:pPr>
              <a:r>
                <a:rPr lang="zh-CN" altLang="en-US" sz="1200" dirty="0">
                  <a:solidFill>
                    <a:schemeClr val="bg1"/>
                  </a:solidFill>
                </a:rPr>
                <a:t>季节性波动，竞争格局演变，结构性调</a:t>
              </a:r>
              <a:endParaRPr lang="en-US" altLang="zh-CN" sz="1200" dirty="0">
                <a:solidFill>
                  <a:schemeClr val="bg1"/>
                </a:solidFill>
              </a:endParaRPr>
            </a:p>
            <a:p>
              <a:pPr>
                <a:lnSpc>
                  <a:spcPct val="150000"/>
                </a:lnSpc>
              </a:pPr>
              <a:r>
                <a:rPr lang="zh-CN" altLang="en-US" sz="1200" dirty="0">
                  <a:solidFill>
                    <a:schemeClr val="bg1"/>
                  </a:solidFill>
                </a:rPr>
                <a:t>整，用户流失</a:t>
              </a:r>
              <a:r>
                <a:rPr lang="en-US" altLang="zh-CN" sz="1200" dirty="0">
                  <a:solidFill>
                    <a:schemeClr val="bg1"/>
                  </a:solidFill>
                </a:rPr>
                <a:t>…</a:t>
              </a:r>
              <a:r>
                <a:rPr lang="zh-CN" altLang="en-US" sz="1200" dirty="0">
                  <a:solidFill>
                    <a:schemeClr val="bg1"/>
                  </a:solidFill>
                </a:rPr>
                <a:t>难以捉摸。</a:t>
              </a:r>
              <a:endParaRPr lang="en-US" altLang="zh-CN" sz="1200" dirty="0">
                <a:solidFill>
                  <a:schemeClr val="bg1"/>
                </a:solidFill>
              </a:endParaRPr>
            </a:p>
            <a:p>
              <a:pPr>
                <a:lnSpc>
                  <a:spcPct val="150000"/>
                </a:lnSpc>
              </a:pPr>
              <a:endParaRPr lang="en-US" altLang="zh-CN" sz="1200" dirty="0">
                <a:solidFill>
                  <a:schemeClr val="bg1"/>
                </a:solidFill>
              </a:endParaRPr>
            </a:p>
          </p:txBody>
        </p:sp>
        <p:sp>
          <p:nvSpPr>
            <p:cNvPr id="24" name="燕尾形 23"/>
            <p:cNvSpPr/>
            <p:nvPr/>
          </p:nvSpPr>
          <p:spPr>
            <a:xfrm>
              <a:off x="4049259" y="3811713"/>
              <a:ext cx="258573" cy="341318"/>
            </a:xfrm>
            <a:prstGeom prst="chevron">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8" name="组合 27"/>
          <p:cNvGrpSpPr/>
          <p:nvPr/>
        </p:nvGrpSpPr>
        <p:grpSpPr>
          <a:xfrm>
            <a:off x="7859259" y="1572276"/>
            <a:ext cx="3716587" cy="4295124"/>
            <a:chOff x="7859259" y="1572276"/>
            <a:chExt cx="3716587" cy="4295124"/>
          </a:xfrm>
        </p:grpSpPr>
        <p:pic>
          <p:nvPicPr>
            <p:cNvPr id="19" name="图片 18"/>
            <p:cNvPicPr>
              <a:picLocks noChangeAspect="1"/>
            </p:cNvPicPr>
            <p:nvPr/>
          </p:nvPicPr>
          <p:blipFill rotWithShape="1">
            <a:blip r:embed="rId5" cstate="print">
              <a:extLst>
                <a:ext uri="{28A0092B-C50C-407E-A947-70E740481C1C}">
                  <a14:useLocalDpi xmlns:a14="http://schemas.microsoft.com/office/drawing/2010/main" val="0"/>
                </a:ext>
              </a:extLst>
            </a:blip>
            <a:srcRect t="18467" b="28168"/>
            <a:stretch>
              <a:fillRect/>
            </a:stretch>
          </p:blipFill>
          <p:spPr>
            <a:xfrm>
              <a:off x="8586000" y="1572276"/>
              <a:ext cx="2826026" cy="1906183"/>
            </a:xfrm>
            <a:prstGeom prst="rect">
              <a:avLst/>
            </a:prstGeom>
            <a:ln w="28575">
              <a:solidFill>
                <a:srgbClr val="007DD2"/>
              </a:solidFill>
            </a:ln>
          </p:spPr>
        </p:pic>
        <p:sp>
          <p:nvSpPr>
            <p:cNvPr id="14" name="矩形 13"/>
            <p:cNvSpPr/>
            <p:nvPr/>
          </p:nvSpPr>
          <p:spPr>
            <a:xfrm>
              <a:off x="8421732" y="3265036"/>
              <a:ext cx="3119604" cy="2602364"/>
            </a:xfrm>
            <a:prstGeom prst="rect">
              <a:avLst/>
            </a:prstGeom>
            <a:no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583370" y="2991114"/>
              <a:ext cx="2828656" cy="484912"/>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缺乏对业务未来的可见与预测</a:t>
              </a:r>
            </a:p>
          </p:txBody>
        </p:sp>
        <p:sp>
          <p:nvSpPr>
            <p:cNvPr id="23" name="文本框 22"/>
            <p:cNvSpPr txBox="1"/>
            <p:nvPr/>
          </p:nvSpPr>
          <p:spPr>
            <a:xfrm>
              <a:off x="8448067" y="3982372"/>
              <a:ext cx="3127779" cy="1477328"/>
            </a:xfrm>
            <a:prstGeom prst="rect">
              <a:avLst/>
            </a:prstGeom>
            <a:noFill/>
          </p:spPr>
          <p:txBody>
            <a:bodyPr wrap="none" rtlCol="0">
              <a:spAutoFit/>
            </a:bodyPr>
            <a:lstStyle/>
            <a:p>
              <a:pPr marL="171450" indent="-171450">
                <a:lnSpc>
                  <a:spcPct val="150000"/>
                </a:lnSpc>
                <a:buFont typeface="Wingdings" pitchFamily="2" charset="2"/>
                <a:buChar char="Ø"/>
              </a:pPr>
              <a:r>
                <a:rPr lang="zh-CN" altLang="en-US" sz="1200" dirty="0">
                  <a:solidFill>
                    <a:schemeClr val="bg1"/>
                  </a:solidFill>
                </a:rPr>
                <a:t>缺乏全量数据分析和利用，难以全局判断</a:t>
              </a:r>
              <a:endParaRPr lang="en-US" altLang="zh-CN" sz="1200" dirty="0">
                <a:solidFill>
                  <a:schemeClr val="bg1"/>
                </a:solidFill>
              </a:endParaRPr>
            </a:p>
            <a:p>
              <a:pPr marL="171450" indent="-171450">
                <a:lnSpc>
                  <a:spcPct val="150000"/>
                </a:lnSpc>
                <a:buFont typeface="Wingdings" pitchFamily="2" charset="2"/>
                <a:buChar char="Ø"/>
              </a:pPr>
              <a:endParaRPr lang="en-US" altLang="zh-CN" sz="1200" dirty="0">
                <a:solidFill>
                  <a:schemeClr val="bg1"/>
                </a:solidFill>
              </a:endParaRPr>
            </a:p>
            <a:p>
              <a:pPr marL="171450" indent="-171450">
                <a:lnSpc>
                  <a:spcPct val="150000"/>
                </a:lnSpc>
                <a:buFont typeface="Wingdings" pitchFamily="2" charset="2"/>
                <a:buChar char="Ø"/>
              </a:pPr>
              <a:r>
                <a:rPr lang="zh-CN" altLang="en-US" sz="1200" dirty="0">
                  <a:solidFill>
                    <a:schemeClr val="bg1"/>
                  </a:solidFill>
                </a:rPr>
                <a:t>周期性规划，战略目标制定，业务增长点</a:t>
              </a:r>
              <a:endParaRPr lang="en-US" altLang="zh-CN" sz="1200" dirty="0">
                <a:solidFill>
                  <a:schemeClr val="bg1"/>
                </a:solidFill>
              </a:endParaRPr>
            </a:p>
            <a:p>
              <a:pPr>
                <a:lnSpc>
                  <a:spcPct val="150000"/>
                </a:lnSpc>
              </a:pPr>
              <a:r>
                <a:rPr lang="zh-CN" altLang="en-US" sz="1200" dirty="0">
                  <a:solidFill>
                    <a:schemeClr val="bg1"/>
                  </a:solidFill>
                </a:rPr>
                <a:t>预测，消费结构升级</a:t>
              </a:r>
              <a:r>
                <a:rPr lang="en-US" altLang="zh-CN" sz="1200" dirty="0">
                  <a:solidFill>
                    <a:schemeClr val="bg1"/>
                  </a:solidFill>
                </a:rPr>
                <a:t>…</a:t>
              </a:r>
              <a:r>
                <a:rPr lang="zh-CN" altLang="en-US" sz="1200" dirty="0">
                  <a:solidFill>
                    <a:schemeClr val="bg1"/>
                  </a:solidFill>
                </a:rPr>
                <a:t>难以预测。</a:t>
              </a:r>
              <a:endParaRPr lang="en-US" altLang="zh-CN" sz="1200" dirty="0">
                <a:solidFill>
                  <a:schemeClr val="bg1"/>
                </a:solidFill>
              </a:endParaRPr>
            </a:p>
            <a:p>
              <a:pPr>
                <a:lnSpc>
                  <a:spcPct val="150000"/>
                </a:lnSpc>
              </a:pPr>
              <a:endParaRPr lang="en-US" altLang="zh-CN" sz="1200" dirty="0">
                <a:solidFill>
                  <a:schemeClr val="bg1"/>
                </a:solidFill>
              </a:endParaRPr>
            </a:p>
          </p:txBody>
        </p:sp>
        <p:sp>
          <p:nvSpPr>
            <p:cNvPr id="25" name="燕尾形 24"/>
            <p:cNvSpPr/>
            <p:nvPr/>
          </p:nvSpPr>
          <p:spPr>
            <a:xfrm>
              <a:off x="7859259" y="3811713"/>
              <a:ext cx="258573" cy="341318"/>
            </a:xfrm>
            <a:prstGeom prst="chevron">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3953486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ED5C8A-82AB-F04F-A955-25CB9AEBB824}"/>
              </a:ext>
            </a:extLst>
          </p:cNvPr>
          <p:cNvSpPr>
            <a:spLocks noGrp="1"/>
          </p:cNvSpPr>
          <p:nvPr>
            <p:ph type="title"/>
          </p:nvPr>
        </p:nvSpPr>
        <p:spPr>
          <a:xfrm>
            <a:off x="623392" y="12634"/>
            <a:ext cx="10972800" cy="1143001"/>
          </a:xfrm>
          <a:ln w="25400">
            <a:miter lim="400000"/>
          </a:ln>
        </p:spPr>
        <p:txBody>
          <a:bodyPr lIns="121919" tIns="121919" rIns="121919" bIns="121919" anchor="ctr">
            <a:normAutofit/>
          </a:bodyPr>
          <a:lstStyle/>
          <a:p>
            <a:r>
              <a:rPr kumimoji="1" lang="en-US" altLang="zh-CN" dirty="0">
                <a:latin typeface="TTTGB"/>
                <a:ea typeface="TTTGB Medium" panose="020C06030202040F0204" pitchFamily="34" charset="-122"/>
                <a:sym typeface="TTTGB"/>
              </a:rPr>
              <a:t>BI</a:t>
            </a:r>
            <a:r>
              <a:rPr kumimoji="1" lang="zh-CN" altLang="en-US" dirty="0">
                <a:latin typeface="TTTGB"/>
                <a:ea typeface="TTTGB Medium" panose="020C06030202040F0204" pitchFamily="34" charset="-122"/>
                <a:sym typeface="TTTGB"/>
              </a:rPr>
              <a:t> 系统</a:t>
            </a:r>
          </a:p>
        </p:txBody>
      </p:sp>
      <p:sp>
        <p:nvSpPr>
          <p:cNvPr id="3" name="文本框 2">
            <a:extLst>
              <a:ext uri="{FF2B5EF4-FFF2-40B4-BE49-F238E27FC236}">
                <a16:creationId xmlns:a16="http://schemas.microsoft.com/office/drawing/2014/main" id="{15953CEE-9E19-7C47-B1BF-2AF33B6DF9E6}"/>
              </a:ext>
            </a:extLst>
          </p:cNvPr>
          <p:cNvSpPr txBox="1"/>
          <p:nvPr/>
        </p:nvSpPr>
        <p:spPr>
          <a:xfrm>
            <a:off x="379877" y="1141860"/>
            <a:ext cx="11216315" cy="4401203"/>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t">
            <a:spAutoFit/>
          </a:bodyPr>
          <a:lstStyle/>
          <a:p>
            <a:pPr marL="342900" indent="-342900" defTabSz="825501" hangingPunct="0">
              <a:buFont typeface="Arial" panose="020B0604020202020204" pitchFamily="34" charset="0"/>
              <a:buChar char="•"/>
            </a:pPr>
            <a:r>
              <a:rPr kumimoji="0" lang="en-US" altLang="zh-CN" b="0" i="0" u="none" strike="noStrike" cap="none" spc="0" normalizeH="0" baseline="0" dirty="0">
                <a:ln>
                  <a:noFill/>
                </a:ln>
                <a:solidFill>
                  <a:schemeClr val="bg1"/>
                </a:solidFill>
                <a:effectLst/>
                <a:uFillTx/>
                <a:latin typeface="Arial" panose="020B0604020202020204" pitchFamily="34" charset="0"/>
                <a:ea typeface="Arial"/>
                <a:cs typeface="Arial" panose="020B0604020202020204" pitchFamily="34" charset="0"/>
                <a:sym typeface="Arial"/>
              </a:rPr>
              <a:t>BI</a:t>
            </a:r>
            <a:r>
              <a:rPr kumimoji="0" lang="zh-CN" altLang="en-US" b="0" i="0" u="none" strike="noStrike" cap="none" spc="0" normalizeH="0" baseline="0" dirty="0">
                <a:ln>
                  <a:noFill/>
                </a:ln>
                <a:solidFill>
                  <a:schemeClr val="bg1"/>
                </a:solidFill>
                <a:effectLst/>
                <a:uFillTx/>
                <a:latin typeface="Arial" panose="020B0604020202020204" pitchFamily="34" charset="0"/>
                <a:ea typeface="Arial"/>
                <a:cs typeface="Arial" panose="020B0604020202020204" pitchFamily="34" charset="0"/>
                <a:sym typeface="Arial"/>
              </a:rPr>
              <a:t> 即 </a:t>
            </a:r>
            <a:r>
              <a:rPr lang="en" altLang="zh-CN" dirty="0">
                <a:solidFill>
                  <a:schemeClr val="bg1"/>
                </a:solidFill>
                <a:latin typeface="Arial" panose="020B0604020202020204" pitchFamily="34" charset="0"/>
                <a:cs typeface="Arial" panose="020B0604020202020204" pitchFamily="34" charset="0"/>
              </a:rPr>
              <a:t>Business Intelligence</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a:t>
            </a:r>
            <a:r>
              <a:rPr lang="zh-CN" altLang="en-US" dirty="0">
                <a:solidFill>
                  <a:schemeClr val="bg1"/>
                </a:solidFill>
                <a:latin typeface="Arial" panose="020B0604020202020204" pitchFamily="34" charset="0"/>
                <a:cs typeface="Arial" panose="020B0604020202020204" pitchFamily="34" charset="0"/>
              </a:rPr>
              <a:t>商业智能</a:t>
            </a:r>
            <a:r>
              <a:rPr lang="en-US" altLang="zh-CN" dirty="0">
                <a:solidFill>
                  <a:schemeClr val="bg1"/>
                </a:solidFill>
                <a:latin typeface="Arial" panose="020B0604020202020204" pitchFamily="34" charset="0"/>
                <a:cs typeface="Arial" panose="020B0604020202020204" pitchFamily="34" charset="0"/>
              </a:rPr>
              <a:t>) </a:t>
            </a:r>
            <a:r>
              <a:rPr lang="zh-CN" altLang="en-US" dirty="0">
                <a:solidFill>
                  <a:schemeClr val="bg1"/>
                </a:solidFill>
                <a:latin typeface="Arial" panose="020B0604020202020204" pitchFamily="34" charset="0"/>
                <a:cs typeface="Arial" panose="020B0604020202020204" pitchFamily="34" charset="0"/>
              </a:rPr>
              <a:t>。</a:t>
            </a:r>
            <a:endParaRPr lang="en-US" altLang="zh-CN" dirty="0">
              <a:solidFill>
                <a:schemeClr val="bg1"/>
              </a:solidFill>
              <a:latin typeface="Arial" panose="020B0604020202020204" pitchFamily="34" charset="0"/>
              <a:cs typeface="Arial" panose="020B0604020202020204" pitchFamily="34" charset="0"/>
            </a:endParaRPr>
          </a:p>
          <a:p>
            <a:pPr defTabSz="825501" hangingPunct="0"/>
            <a:endParaRPr lang="en-US" altLang="zh-CN" dirty="0">
              <a:solidFill>
                <a:schemeClr val="bg1"/>
              </a:solidFill>
              <a:latin typeface="Arial" panose="020B0604020202020204" pitchFamily="34" charset="0"/>
              <a:cs typeface="Arial" panose="020B0604020202020204" pitchFamily="34" charset="0"/>
            </a:endParaRPr>
          </a:p>
          <a:p>
            <a:pPr marL="342900" indent="-342900" defTabSz="825501" hangingPunct="0">
              <a:buFont typeface="Arial" panose="020B0604020202020204" pitchFamily="34" charset="0"/>
              <a:buChar char="•"/>
            </a:pPr>
            <a:r>
              <a:rPr lang="zh-CN" altLang="en-US" dirty="0">
                <a:solidFill>
                  <a:srgbClr val="FFFF00"/>
                </a:solidFill>
                <a:latin typeface="Arial" panose="020B0604020202020204" pitchFamily="34" charset="0"/>
                <a:cs typeface="Arial" panose="020B0604020202020204" pitchFamily="34" charset="0"/>
              </a:rPr>
              <a:t>定义：</a:t>
            </a:r>
            <a:r>
              <a:rPr lang="en-US" altLang="zh-CN" dirty="0">
                <a:solidFill>
                  <a:schemeClr val="bg1"/>
                </a:solidFill>
                <a:latin typeface="Arial" panose="020B0604020202020204" pitchFamily="34" charset="0"/>
                <a:cs typeface="Arial" panose="020B0604020202020204" pitchFamily="34" charset="0"/>
              </a:rPr>
              <a:t>BI</a:t>
            </a:r>
            <a:r>
              <a:rPr lang="zh-CN" altLang="en-US" dirty="0">
                <a:solidFill>
                  <a:schemeClr val="bg1"/>
                </a:solidFill>
                <a:latin typeface="Arial" panose="020B0604020202020204" pitchFamily="34" charset="0"/>
                <a:cs typeface="Arial" panose="020B0604020202020204" pitchFamily="34" charset="0"/>
              </a:rPr>
              <a:t> 系统是提取企业各个运作系统的</a:t>
            </a:r>
            <a:r>
              <a:rPr lang="zh-CN" altLang="en-US" dirty="0">
                <a:solidFill>
                  <a:srgbClr val="FFC000"/>
                </a:solidFill>
                <a:latin typeface="Arial" panose="020B0604020202020204" pitchFamily="34" charset="0"/>
                <a:cs typeface="Arial" panose="020B0604020202020204" pitchFamily="34" charset="0"/>
              </a:rPr>
              <a:t>数据源</a:t>
            </a:r>
            <a:r>
              <a:rPr lang="zh-CN" altLang="en-US" dirty="0">
                <a:solidFill>
                  <a:schemeClr val="bg1"/>
                </a:solidFill>
                <a:latin typeface="Arial" panose="020B0604020202020204" pitchFamily="34" charset="0"/>
                <a:cs typeface="Arial" panose="020B0604020202020204" pitchFamily="34" charset="0"/>
              </a:rPr>
              <a:t>，进行清理、抽取、转换和装载，即 </a:t>
            </a:r>
            <a:r>
              <a:rPr lang="en" altLang="zh-CN" dirty="0">
                <a:solidFill>
                  <a:schemeClr val="bg1"/>
                </a:solidFill>
                <a:latin typeface="Arial" panose="020B0604020202020204" pitchFamily="34" charset="0"/>
                <a:cs typeface="Arial" panose="020B0604020202020204" pitchFamily="34" charset="0"/>
              </a:rPr>
              <a:t>ETL</a:t>
            </a:r>
            <a:r>
              <a:rPr lang="zh-CN" altLang="en-US" dirty="0">
                <a:solidFill>
                  <a:schemeClr val="bg1"/>
                </a:solidFill>
                <a:latin typeface="Arial" panose="020B0604020202020204" pitchFamily="34" charset="0"/>
                <a:cs typeface="Arial" panose="020B0604020202020204" pitchFamily="34" charset="0"/>
              </a:rPr>
              <a:t> </a:t>
            </a:r>
            <a:r>
              <a:rPr lang="en-US" altLang="zh-CN" dirty="0">
                <a:solidFill>
                  <a:schemeClr val="bg1"/>
                </a:solidFill>
                <a:latin typeface="Arial" panose="020B0604020202020204" pitchFamily="34" charset="0"/>
                <a:cs typeface="Arial" panose="020B0604020202020204" pitchFamily="34" charset="0"/>
              </a:rPr>
              <a:t> (</a:t>
            </a:r>
            <a:r>
              <a:rPr lang="en" altLang="zh-CN" dirty="0">
                <a:solidFill>
                  <a:schemeClr val="bg1"/>
                </a:solidFill>
              </a:rPr>
              <a:t>Extract-Transform-Load</a:t>
            </a:r>
            <a:r>
              <a:rPr lang="en-US" altLang="zh-CN" dirty="0">
                <a:solidFill>
                  <a:schemeClr val="bg1"/>
                </a:solidFill>
              </a:rPr>
              <a:t>) </a:t>
            </a:r>
            <a:r>
              <a:rPr lang="en" altLang="zh-CN" dirty="0">
                <a:solidFill>
                  <a:schemeClr val="bg1"/>
                </a:solidFill>
              </a:rPr>
              <a:t> </a:t>
            </a:r>
            <a:r>
              <a:rPr lang="zh-CN" altLang="en-US" dirty="0">
                <a:solidFill>
                  <a:schemeClr val="bg1"/>
                </a:solidFill>
                <a:latin typeface="Arial" panose="020B0604020202020204" pitchFamily="34" charset="0"/>
                <a:cs typeface="Arial" panose="020B0604020202020204" pitchFamily="34" charset="0"/>
              </a:rPr>
              <a:t>过程，合并到一个企业级的</a:t>
            </a:r>
            <a:r>
              <a:rPr lang="zh-CN" altLang="en-US" dirty="0">
                <a:solidFill>
                  <a:srgbClr val="FFC000"/>
                </a:solidFill>
                <a:latin typeface="Arial" panose="020B0604020202020204" pitchFamily="34" charset="0"/>
                <a:cs typeface="Arial" panose="020B0604020202020204" pitchFamily="34" charset="0"/>
              </a:rPr>
              <a:t>数据仓库</a:t>
            </a:r>
            <a:r>
              <a:rPr lang="zh-CN" altLang="en-US" dirty="0">
                <a:solidFill>
                  <a:schemeClr val="bg1"/>
                </a:solidFill>
                <a:latin typeface="Arial" panose="020B0604020202020204" pitchFamily="34" charset="0"/>
                <a:cs typeface="Arial" panose="020B0604020202020204" pitchFamily="34" charset="0"/>
              </a:rPr>
              <a:t>里，从而得到企业数据的一个全局视图，在此基础上利用合适的查询和分析工具、</a:t>
            </a:r>
            <a:r>
              <a:rPr lang="zh-CN" altLang="en-US" dirty="0">
                <a:solidFill>
                  <a:srgbClr val="FFC000"/>
                </a:solidFill>
                <a:latin typeface="Arial" panose="020B0604020202020204" pitchFamily="34" charset="0"/>
                <a:cs typeface="Arial" panose="020B0604020202020204" pitchFamily="34" charset="0"/>
              </a:rPr>
              <a:t>数据挖掘</a:t>
            </a:r>
            <a:r>
              <a:rPr lang="zh-CN" altLang="en-US" dirty="0">
                <a:solidFill>
                  <a:schemeClr val="bg1"/>
                </a:solidFill>
                <a:latin typeface="Arial" panose="020B0604020202020204" pitchFamily="34" charset="0"/>
                <a:cs typeface="Arial" panose="020B0604020202020204" pitchFamily="34" charset="0"/>
              </a:rPr>
              <a:t>工具、</a:t>
            </a:r>
            <a:r>
              <a:rPr lang="en" altLang="zh-CN" dirty="0">
                <a:solidFill>
                  <a:schemeClr val="bg1"/>
                </a:solidFill>
                <a:latin typeface="Arial" panose="020B0604020202020204" pitchFamily="34" charset="0"/>
                <a:cs typeface="Arial" panose="020B0604020202020204" pitchFamily="34" charset="0"/>
              </a:rPr>
              <a:t>OLAP</a:t>
            </a:r>
            <a:r>
              <a:rPr lang="zh-CN" altLang="en-US" dirty="0">
                <a:solidFill>
                  <a:schemeClr val="bg1"/>
                </a:solidFill>
                <a:latin typeface="Arial" panose="020B0604020202020204" pitchFamily="34" charset="0"/>
                <a:cs typeface="Arial" panose="020B0604020202020204" pitchFamily="34" charset="0"/>
              </a:rPr>
              <a:t>工具等对其进行分析和处理，而后是商业智能的前端</a:t>
            </a:r>
            <a:r>
              <a:rPr lang="zh-CN" altLang="en-US" dirty="0">
                <a:solidFill>
                  <a:srgbClr val="FFC000"/>
                </a:solidFill>
                <a:latin typeface="Arial" panose="020B0604020202020204" pitchFamily="34" charset="0"/>
                <a:cs typeface="Arial" panose="020B0604020202020204" pitchFamily="34" charset="0"/>
              </a:rPr>
              <a:t>分析和展示</a:t>
            </a:r>
            <a:r>
              <a:rPr lang="zh-CN" altLang="en-US" dirty="0">
                <a:solidFill>
                  <a:schemeClr val="bg1"/>
                </a:solidFill>
                <a:latin typeface="Arial" panose="020B0604020202020204" pitchFamily="34" charset="0"/>
                <a:cs typeface="Arial" panose="020B0604020202020204" pitchFamily="34" charset="0"/>
              </a:rPr>
              <a:t>。最后将结果呈现给管理者，为管理者的</a:t>
            </a:r>
            <a:r>
              <a:rPr lang="zh-CN" altLang="en-US" dirty="0">
                <a:solidFill>
                  <a:srgbClr val="FFC000"/>
                </a:solidFill>
                <a:latin typeface="Arial" panose="020B0604020202020204" pitchFamily="34" charset="0"/>
                <a:cs typeface="Arial" panose="020B0604020202020204" pitchFamily="34" charset="0"/>
              </a:rPr>
              <a:t>决策</a:t>
            </a:r>
            <a:r>
              <a:rPr lang="zh-CN" altLang="en-US" dirty="0">
                <a:solidFill>
                  <a:schemeClr val="bg1"/>
                </a:solidFill>
                <a:latin typeface="Arial" panose="020B0604020202020204" pitchFamily="34" charset="0"/>
                <a:cs typeface="Arial" panose="020B0604020202020204" pitchFamily="34" charset="0"/>
              </a:rPr>
              <a:t>过程提供支持。 </a:t>
            </a:r>
            <a:r>
              <a:rPr lang="en-US" altLang="zh-CN" dirty="0">
                <a:solidFill>
                  <a:schemeClr val="bg1"/>
                </a:solidFill>
                <a:latin typeface="Arial" panose="020B0604020202020204" pitchFamily="34" charset="0"/>
                <a:cs typeface="Arial" panose="020B0604020202020204" pitchFamily="34" charset="0"/>
              </a:rPr>
              <a:t>(</a:t>
            </a:r>
            <a:r>
              <a:rPr lang="en" altLang="zh-CN" dirty="0">
                <a:solidFill>
                  <a:schemeClr val="bg1"/>
                </a:solidFill>
                <a:latin typeface="Arial" panose="020B0604020202020204" pitchFamily="34" charset="0"/>
                <a:cs typeface="Arial" panose="020B0604020202020204" pitchFamily="34" charset="0"/>
              </a:rPr>
              <a:t>Gartner</a:t>
            </a:r>
            <a:r>
              <a:rPr lang="zh-CN" altLang="en-US" dirty="0">
                <a:solidFill>
                  <a:schemeClr val="bg1"/>
                </a:solidFill>
                <a:latin typeface="Arial" panose="020B0604020202020204" pitchFamily="34" charset="0"/>
                <a:cs typeface="Arial" panose="020B0604020202020204" pitchFamily="34" charset="0"/>
              </a:rPr>
              <a:t>给出的定义</a:t>
            </a:r>
            <a:r>
              <a:rPr lang="en-US" altLang="zh-CN" dirty="0">
                <a:solidFill>
                  <a:schemeClr val="bg1"/>
                </a:solidFill>
                <a:latin typeface="Arial" panose="020B0604020202020204" pitchFamily="34" charset="0"/>
                <a:cs typeface="Arial" panose="020B0604020202020204" pitchFamily="34" charset="0"/>
              </a:rPr>
              <a:t>) </a:t>
            </a:r>
          </a:p>
          <a:p>
            <a:pPr marL="342900" indent="-342900" defTabSz="825501" hangingPunct="0">
              <a:buFont typeface="Arial" panose="020B0604020202020204" pitchFamily="34" charset="0"/>
              <a:buChar char="•"/>
            </a:pPr>
            <a:endParaRPr lang="en-US" altLang="zh-CN" dirty="0">
              <a:solidFill>
                <a:schemeClr val="bg1"/>
              </a:solidFill>
              <a:latin typeface="Arial" panose="020B0604020202020204" pitchFamily="34" charset="0"/>
              <a:cs typeface="Arial" panose="020B0604020202020204" pitchFamily="34" charset="0"/>
            </a:endParaRPr>
          </a:p>
          <a:p>
            <a:pPr marL="342900" indent="-342900" defTabSz="825501" hangingPunct="0">
              <a:buFont typeface="Arial" panose="020B0604020202020204" pitchFamily="34" charset="0"/>
              <a:buChar char="•"/>
            </a:pPr>
            <a:r>
              <a:rPr lang="zh-CN" altLang="en-US" dirty="0">
                <a:solidFill>
                  <a:srgbClr val="FFFF00"/>
                </a:solidFill>
                <a:latin typeface="-apple-system"/>
              </a:rPr>
              <a:t>方式：</a:t>
            </a:r>
            <a:r>
              <a:rPr lang="zh-CN" altLang="en-US" dirty="0">
                <a:solidFill>
                  <a:schemeClr val="bg1"/>
                </a:solidFill>
              </a:rPr>
              <a:t>收集数据、分析数据、数据可视化、制定决策</a:t>
            </a:r>
            <a:endParaRPr lang="en-US" altLang="zh-CN" dirty="0">
              <a:solidFill>
                <a:schemeClr val="bg1"/>
              </a:solidFill>
            </a:endParaRPr>
          </a:p>
          <a:p>
            <a:pPr marL="342900" indent="-342900" defTabSz="825501" hangingPunct="0">
              <a:buFont typeface="Arial" panose="020B0604020202020204" pitchFamily="34" charset="0"/>
              <a:buChar char="•"/>
            </a:pPr>
            <a:endParaRPr lang="en-US" altLang="zh-CN" dirty="0">
              <a:solidFill>
                <a:schemeClr val="bg1"/>
              </a:solidFill>
            </a:endParaRPr>
          </a:p>
          <a:p>
            <a:pPr marL="342900" indent="-342900" defTabSz="825501" hangingPunct="0">
              <a:buFont typeface="Arial" panose="020B0604020202020204" pitchFamily="34" charset="0"/>
              <a:buChar char="•"/>
            </a:pPr>
            <a:r>
              <a:rPr lang="zh-CN" altLang="en" dirty="0">
                <a:solidFill>
                  <a:srgbClr val="FFFF00"/>
                </a:solidFill>
                <a:latin typeface="Arial" panose="020B0604020202020204" pitchFamily="34" charset="0"/>
                <a:cs typeface="Arial" panose="020B0604020202020204" pitchFamily="34" charset="0"/>
              </a:rPr>
              <a:t>目标</a:t>
            </a:r>
            <a:r>
              <a:rPr lang="zh-CN" altLang="en-US" dirty="0">
                <a:solidFill>
                  <a:srgbClr val="FFFF00"/>
                </a:solidFill>
                <a:latin typeface="Arial" panose="020B0604020202020204" pitchFamily="34" charset="0"/>
                <a:cs typeface="Arial" panose="020B0604020202020204" pitchFamily="34" charset="0"/>
              </a:rPr>
              <a:t>：</a:t>
            </a:r>
            <a:r>
              <a:rPr lang="en" altLang="zh-CN" dirty="0">
                <a:solidFill>
                  <a:schemeClr val="bg1"/>
                </a:solidFill>
                <a:latin typeface="Arial" panose="020B0604020202020204" pitchFamily="34" charset="0"/>
                <a:cs typeface="Arial" panose="020B0604020202020204" pitchFamily="34" charset="0"/>
              </a:rPr>
              <a:t>BI</a:t>
            </a:r>
            <a:r>
              <a:rPr lang="zh-CN" altLang="en-US" dirty="0">
                <a:solidFill>
                  <a:schemeClr val="bg1"/>
                </a:solidFill>
                <a:latin typeface="Arial" panose="020B0604020202020204" pitchFamily="34" charset="0"/>
                <a:cs typeface="Arial" panose="020B0604020202020204" pitchFamily="34" charset="0"/>
              </a:rPr>
              <a:t>是一个辅助决策的智能系统，它</a:t>
            </a:r>
            <a:r>
              <a:rPr lang="zh-CN" altLang="en-US" dirty="0">
                <a:solidFill>
                  <a:schemeClr val="bg1"/>
                </a:solidFill>
              </a:rPr>
              <a:t>的重点在于商业数据的分析，它是立体多方面的，集成了数据统计、数据展示、数据分析和挖掘、数据的预警的整体解决方案。在企业经营的过程中，决策者不仅仅需要知道发生了什么，还要知道为什么发生，以及通过已知去推断未来可能会发生什么。</a:t>
            </a:r>
            <a:endParaRPr lang="en-US" altLang="zh-CN" dirty="0">
              <a:solidFill>
                <a:schemeClr val="bg1"/>
              </a:solidFill>
              <a:latin typeface="Arial" panose="020B0604020202020204" pitchFamily="34" charset="0"/>
              <a:cs typeface="Arial" panose="020B0604020202020204" pitchFamily="34" charset="0"/>
            </a:endParaRPr>
          </a:p>
          <a:p>
            <a:endParaRPr lang="en-US" altLang="zh-CN" dirty="0">
              <a:solidFill>
                <a:schemeClr val="bg1"/>
              </a:solidFill>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zh-CN" altLang="en-US" dirty="0">
                <a:solidFill>
                  <a:srgbClr val="FFC000"/>
                </a:solidFill>
              </a:rPr>
              <a:t> </a:t>
            </a:r>
            <a:r>
              <a:rPr lang="en-US" altLang="zh-CN" dirty="0">
                <a:solidFill>
                  <a:srgbClr val="FFC000"/>
                </a:solidFill>
              </a:rPr>
              <a:t>BI</a:t>
            </a:r>
            <a:r>
              <a:rPr lang="zh-CN" altLang="en-US" dirty="0">
                <a:solidFill>
                  <a:srgbClr val="FFC000"/>
                </a:solidFill>
              </a:rPr>
              <a:t>是一种解决方案，</a:t>
            </a:r>
            <a:r>
              <a:rPr lang="zh-CN" altLang="en-US" dirty="0">
                <a:solidFill>
                  <a:srgbClr val="FFC000"/>
                </a:solidFill>
                <a:latin typeface="Arial" panose="020B0604020202020204" pitchFamily="34" charset="0"/>
                <a:cs typeface="Arial" panose="020B0604020202020204" pitchFamily="34" charset="0"/>
              </a:rPr>
              <a:t>让决策者基于数字决策，最终提高决策水平，</a:t>
            </a:r>
            <a:r>
              <a:rPr lang="zh-CN" altLang="en-US" dirty="0">
                <a:solidFill>
                  <a:srgbClr val="FFC000"/>
                </a:solidFill>
              </a:rPr>
              <a:t>这就是</a:t>
            </a:r>
            <a:r>
              <a:rPr lang="en" altLang="zh-CN" dirty="0">
                <a:solidFill>
                  <a:srgbClr val="FFC000"/>
                </a:solidFill>
              </a:rPr>
              <a:t>BI</a:t>
            </a:r>
            <a:r>
              <a:rPr lang="zh-CN" altLang="en-US" dirty="0">
                <a:solidFill>
                  <a:srgbClr val="FFC000"/>
                </a:solidFill>
              </a:rPr>
              <a:t>的核心价值。</a:t>
            </a:r>
            <a:endParaRPr lang="en-US" altLang="zh-CN" dirty="0">
              <a:solidFill>
                <a:srgbClr val="FFC000"/>
              </a:solidFill>
            </a:endParaRPr>
          </a:p>
          <a:p>
            <a:endParaRPr lang="en-US" altLang="zh-CN"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8254633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MH" val="20151230141854"/>
  <p:tag name="MH_LIBRARY" val="CONTENTS"/>
  <p:tag name="MH_TYPE" val="OTHERS"/>
  <p:tag name="ID" val="545839"/>
</p:tagLst>
</file>

<file path=ppt/theme/theme1.xml><?xml version="1.0" encoding="utf-8"?>
<a:theme xmlns:a="http://schemas.openxmlformats.org/drawingml/2006/main" name="默认设计模板">
  <a:themeElements>
    <a:clrScheme name="默认设计模板">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9EDEE"/>
      </a:accent5>
      <a:accent6>
        <a:srgbClr val="2D2D89"/>
      </a:accent6>
      <a:hlink>
        <a:srgbClr val="0000FF"/>
      </a:hlink>
      <a:folHlink>
        <a:srgbClr val="FF00FF"/>
      </a:folHlink>
    </a:clrScheme>
    <a:fontScheme name="默认设计模板">
      <a:majorFont>
        <a:latin typeface="Helvetica Neue"/>
        <a:ea typeface="Helvetica Neue"/>
        <a:cs typeface="Helvetica Neue"/>
      </a:majorFont>
      <a:minorFont>
        <a:latin typeface="Helvetica"/>
        <a:ea typeface="Helvetica"/>
        <a:cs typeface="Helvetica"/>
      </a:minorFont>
    </a:fontScheme>
    <a:fmtScheme name="默认设计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01600" dist="50800" dir="5400000" rotWithShape="0">
              <a:srgbClr val="000000">
                <a:alpha val="35000"/>
              </a:srgbClr>
            </a:outerShdw>
          </a:effectLst>
        </a:effectStyle>
        <a:effectStyle>
          <a:effectLst>
            <a:outerShdw blurRad="101600" dist="50800" dir="5400000" rotWithShape="0">
              <a:srgbClr val="000000">
                <a:alpha val="35000"/>
              </a:srgbClr>
            </a:outerShdw>
          </a:effectLst>
        </a:effectStyle>
        <a:effectStyle>
          <a:effectLst>
            <a:outerShdw blurRad="101600" dist="508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63500" cap="flat">
          <a:solidFill>
            <a:schemeClr val="accent1"/>
          </a:solidFill>
          <a:prstDash val="solid"/>
          <a:round/>
        </a:ln>
        <a:effectLst>
          <a:outerShdw blurRad="101600" dist="50800" dir="5400000" rotWithShape="0">
            <a:srgbClr val="000000">
              <a:alpha val="35000"/>
            </a:srgbClr>
          </a:outerShdw>
        </a:effectLst>
        <a:sp3d/>
      </a:spPr>
      <a:bodyPr rot="0" spcFirstLastPara="1" vertOverflow="overflow" horzOverflow="overflow" vert="horz" wrap="square" lIns="121919" tIns="121919" rIns="121919" bIns="121919" numCol="1" spcCol="38100" rtlCol="0" anchor="ctr">
        <a:spAutoFit/>
      </a:bodyPr>
      <a:lstStyle>
        <a:defPPr marL="0" marR="0" indent="0" algn="ctr" defTabSz="82550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63500" cap="flat">
          <a:solidFill>
            <a:schemeClr val="accent1"/>
          </a:solidFill>
          <a:prstDash val="solid"/>
          <a:round/>
        </a:ln>
        <a:effectLst>
          <a:outerShdw blurRad="101600" dist="508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121919" tIns="121919" rIns="121919" bIns="121919" numCol="1" spcCol="38100" rtlCol="0" anchor="t">
        <a:spAutoFit/>
      </a:bodyPr>
      <a:lstStyle>
        <a:defPPr marL="0" marR="0" indent="0" algn="ctr" defTabSz="825501"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Tencent DC Atuomation</Template>
  <TotalTime>79951</TotalTime>
  <Words>4060</Words>
  <Application>Microsoft Macintosh PowerPoint</Application>
  <PresentationFormat>宽屏</PresentationFormat>
  <Paragraphs>194</Paragraphs>
  <Slides>30</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-apple-system</vt:lpstr>
      <vt:lpstr>DengXian</vt:lpstr>
      <vt:lpstr>SimSun</vt:lpstr>
      <vt:lpstr>微软雅黑</vt:lpstr>
      <vt:lpstr>微软雅黑</vt:lpstr>
      <vt:lpstr>PingFang SC</vt:lpstr>
      <vt:lpstr>TencentSans W7</vt:lpstr>
      <vt:lpstr>TTTGB</vt:lpstr>
      <vt:lpstr>Arial</vt:lpstr>
      <vt:lpstr>Calibri</vt:lpstr>
      <vt:lpstr>Helvetica</vt:lpstr>
      <vt:lpstr>STIXGeneral-Regular</vt:lpstr>
      <vt:lpstr>Wingdings</vt:lpstr>
      <vt:lpstr>默认设计模板</vt:lpstr>
      <vt:lpstr>PowerPoint 演示文稿</vt:lpstr>
      <vt:lpstr>PowerPoint 演示文稿</vt:lpstr>
      <vt:lpstr>PowerPoint 演示文稿</vt:lpstr>
      <vt:lpstr>报表系统</vt:lpstr>
      <vt:lpstr>报表举例</vt:lpstr>
      <vt:lpstr>PowerPoint 演示文稿</vt:lpstr>
      <vt:lpstr>报表的功能</vt:lpstr>
      <vt:lpstr>PowerPoint 演示文稿</vt:lpstr>
      <vt:lpstr>BI 系统</vt:lpstr>
      <vt:lpstr>BI 系统架构</vt:lpstr>
      <vt:lpstr>BI 举例</vt:lpstr>
      <vt:lpstr>PowerPoint 演示文稿</vt:lpstr>
      <vt:lpstr>区别</vt:lpstr>
      <vt:lpstr>PowerPoint 演示文稿</vt:lpstr>
      <vt:lpstr>区别</vt:lpstr>
      <vt:lpstr>对比举例</vt:lpstr>
      <vt:lpstr>PowerPoint 演示文稿</vt:lpstr>
      <vt:lpstr>国内外BI的发展</vt:lpstr>
      <vt:lpstr>国外一些BI公司</vt:lpstr>
      <vt:lpstr>国内一些BI产品</vt:lpstr>
      <vt:lpstr>PowerPoint 演示文稿</vt:lpstr>
      <vt:lpstr>PowerPoint 演示文稿</vt:lpstr>
      <vt:lpstr>国内BI的特点</vt:lpstr>
      <vt:lpstr>国内BI的特点</vt:lpstr>
      <vt:lpstr>PowerPoint 演示文稿</vt:lpstr>
      <vt:lpstr>企业数据化转型的4个阶段</vt:lpstr>
      <vt:lpstr>国内BI市场预测</vt:lpstr>
      <vt:lpstr>BI的演化：ABI市场未来发展趋势</vt:lpstr>
      <vt:lpstr>智能决策的5A路径</vt:lpstr>
      <vt:lpstr>PowerPoint 演示文稿</vt:lpstr>
    </vt:vector>
  </TitlesOfParts>
  <Company>Datacenter Dynamics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Test</dc:creator>
  <cp:lastModifiedBy>T107493</cp:lastModifiedBy>
  <cp:revision>2090</cp:revision>
  <cp:lastPrinted>2018-01-12T07:45:32Z</cp:lastPrinted>
  <dcterms:created xsi:type="dcterms:W3CDTF">2016-01-07T13:16:58Z</dcterms:created>
  <dcterms:modified xsi:type="dcterms:W3CDTF">2020-11-23T08:12:23Z</dcterms:modified>
</cp:coreProperties>
</file>